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74275D-7C11-47B4-B90A-F0B8B99D2647}" type="datetimeFigureOut">
              <a:rPr lang="hr-HR" smtClean="0"/>
              <a:t>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FBB99D6-B776-472A-B76B-234B0655E56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mzos.hr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-usmjeravanje.hzz.hr/" TargetMode="External"/><Relationship Id="rId3" Type="http://schemas.openxmlformats.org/officeDocument/2006/relationships/hyperlink" Target="http://upisi.weebly.com/upisi-u-srednju-skolu-2016-2017.html" TargetMode="External"/><Relationship Id="rId7" Type="http://schemas.openxmlformats.org/officeDocument/2006/relationships/hyperlink" Target="http://www.skole.hr/" TargetMode="External"/><Relationship Id="rId2" Type="http://schemas.openxmlformats.org/officeDocument/2006/relationships/hyperlink" Target="http://public.mzos.hr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zz.hr/" TargetMode="External"/><Relationship Id="rId5" Type="http://schemas.openxmlformats.org/officeDocument/2006/relationships/hyperlink" Target="http://www.cisok.hr/zagreb-i" TargetMode="External"/><Relationship Id="rId10" Type="http://schemas.openxmlformats.org/officeDocument/2006/relationships/hyperlink" Target="http://www.gorica.hr/upravni-odjel-za-poduzetnistvo-investicije-i-fondove-europske-unije/" TargetMode="External"/><Relationship Id="rId4" Type="http://schemas.openxmlformats.org/officeDocument/2006/relationships/hyperlink" Target="https://www.upisi.hr/upisi/" TargetMode="External"/><Relationship Id="rId9" Type="http://schemas.openxmlformats.org/officeDocument/2006/relationships/hyperlink" Target="http://www.asoo.h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a&#196;&#141;unalo\Pictures\upisi\brosura-2015.pdf" TargetMode="External"/><Relationship Id="rId2" Type="http://schemas.openxmlformats.org/officeDocument/2006/relationships/hyperlink" Target="http://www.hzz.hr/UserDocsImages/sredisnja_brosura_2015_8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hyperlink" Target="file:///C:\Users\Ra%25C4%258Dunalo\Pictures\upisi\brosura-2015.pdf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Upisi 2016./2017.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OŠ NOVO ČIČE, 01.06.2016.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01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Zaključavanje liste prioriteta, potpisivanje prijavnica, objava konačnih ljestvica poretka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Lista odabranih programa obrazovanja zaključava se 06.07.2016.</a:t>
            </a:r>
          </a:p>
          <a:p>
            <a:r>
              <a:rPr lang="hr-HR" dirty="0" smtClean="0"/>
              <a:t>prijavnicu s konačnom listom prioriteta iz sustava ispisuje razrednik</a:t>
            </a:r>
          </a:p>
          <a:p>
            <a:r>
              <a:rPr lang="hr-HR" dirty="0" smtClean="0"/>
              <a:t>Učenik i roditelj/skrbnik potpisuju prijavnicu - potvrđuju listu prioriteta odnosno odabir učenika</a:t>
            </a:r>
          </a:p>
          <a:p>
            <a:r>
              <a:rPr lang="hr-HR" dirty="0" smtClean="0"/>
              <a:t>Potpisivanje prijavnica je 06.07.2016. – 08.07.2016.</a:t>
            </a:r>
          </a:p>
        </p:txBody>
      </p:sp>
    </p:spTree>
    <p:extLst>
      <p:ext uri="{BB962C8B-B14F-4D97-AF65-F5344CB8AC3E}">
        <p14:creationId xmlns:p14="http://schemas.microsoft.com/office/powerpoint/2010/main" val="365028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Trenutkom objave konačnih ljestvica poretka kandidati stječu pravo upisa u program obrazovanja najvišega prioriteta u kojemu se nalaze u sklopu upisne kvote – 11.07.2016.</a:t>
            </a:r>
          </a:p>
          <a:p>
            <a:r>
              <a:rPr lang="hr-HR" dirty="0" smtClean="0"/>
              <a:t>Učenik svoj upis potvrđuje vlastoručnim potpisom i potpisom roditelja/skrbnika na upisnici </a:t>
            </a:r>
          </a:p>
          <a:p>
            <a:r>
              <a:rPr lang="pl-PL" dirty="0" smtClean="0"/>
              <a:t>dostaviti u srednju školu do roka propisanog za upise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589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Prijava učenika s teškoćama u razvoju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Javiti se uredu državne uprave u županiji</a:t>
            </a:r>
          </a:p>
          <a:p>
            <a:r>
              <a:rPr lang="hr-HR" dirty="0" smtClean="0"/>
              <a:t>Rok 02.06. – 15. 06. 2016.</a:t>
            </a:r>
          </a:p>
          <a:p>
            <a:r>
              <a:rPr lang="hr-HR" dirty="0" smtClean="0"/>
              <a:t>Preporučena zanimanja</a:t>
            </a:r>
          </a:p>
          <a:p>
            <a:r>
              <a:rPr lang="hr-HR" dirty="0" smtClean="0"/>
              <a:t>Ostala zanimanja – rokovi i postupak kao i za ostale učenike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398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Prijave za odjele za sportaše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Rok 02. – 05. 06. 2016.</a:t>
            </a:r>
          </a:p>
          <a:p>
            <a:r>
              <a:rPr lang="hr-HR" dirty="0" smtClean="0"/>
              <a:t>Preliminarne rang liste nacionalnih sportskih saveza – 13.06.2016.</a:t>
            </a:r>
          </a:p>
          <a:p>
            <a:r>
              <a:rPr lang="hr-HR" dirty="0" smtClean="0"/>
              <a:t>Prigovori – 13.06.2016. – 17.06.2016.</a:t>
            </a:r>
          </a:p>
          <a:p>
            <a:r>
              <a:rPr lang="hr-HR" dirty="0" smtClean="0"/>
              <a:t>Konačne rang liste – 20.06.2016.</a:t>
            </a:r>
          </a:p>
          <a:p>
            <a:r>
              <a:rPr lang="hr-HR" dirty="0" smtClean="0"/>
              <a:t>Unos u sustav </a:t>
            </a:r>
            <a:r>
              <a:rPr lang="hr-HR" dirty="0" err="1" smtClean="0"/>
              <a:t>NISpuSŠ</a:t>
            </a:r>
            <a:r>
              <a:rPr lang="hr-HR" dirty="0" smtClean="0"/>
              <a:t> i dodjela bodova – 20.06.-24.06.2016.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7018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Bodovanje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 čimbenika: zajednički, dodatni i posebni</a:t>
            </a:r>
          </a:p>
          <a:p>
            <a:r>
              <a:rPr lang="hr-HR" dirty="0"/>
              <a:t>Zajednički </a:t>
            </a:r>
            <a:endParaRPr lang="hr-HR" dirty="0" smtClean="0"/>
          </a:p>
          <a:p>
            <a:pPr lvl="1"/>
            <a:r>
              <a:rPr lang="hr-HR" dirty="0" smtClean="0"/>
              <a:t>prosjeci </a:t>
            </a:r>
            <a:r>
              <a:rPr lang="hr-HR" dirty="0"/>
              <a:t>zaključnih ocjena iz svih nastavnih predmeta na dvije decimale u posljednja </a:t>
            </a:r>
            <a:r>
              <a:rPr lang="hr-HR" dirty="0" smtClean="0"/>
              <a:t>4 razreda</a:t>
            </a:r>
          </a:p>
          <a:p>
            <a:pPr lvl="1"/>
            <a:r>
              <a:rPr lang="hr-HR" dirty="0"/>
              <a:t>najviše 20 </a:t>
            </a:r>
            <a:r>
              <a:rPr lang="hr-HR" dirty="0" smtClean="0"/>
              <a:t>bodova</a:t>
            </a:r>
          </a:p>
          <a:p>
            <a:pPr lvl="1"/>
            <a:r>
              <a:rPr lang="hr-HR" dirty="0" smtClean="0"/>
              <a:t>Za strukovne 3-godišnje </a:t>
            </a:r>
          </a:p>
          <a:p>
            <a:pPr lvl="2"/>
            <a:r>
              <a:rPr lang="hr-HR" dirty="0" smtClean="0"/>
              <a:t>zaključne </a:t>
            </a:r>
            <a:r>
              <a:rPr lang="hr-HR" dirty="0"/>
              <a:t>ocjene </a:t>
            </a:r>
            <a:r>
              <a:rPr lang="hr-HR" dirty="0" smtClean="0"/>
              <a:t>u 7. i 8. razredu iz : </a:t>
            </a:r>
            <a:r>
              <a:rPr lang="hr-HR" dirty="0"/>
              <a:t>Hrvatski jezik, Matematika i prvi strani jezik. </a:t>
            </a:r>
            <a:endParaRPr lang="hr-HR" dirty="0" smtClean="0"/>
          </a:p>
          <a:p>
            <a:pPr lvl="2"/>
            <a:r>
              <a:rPr lang="hr-HR" dirty="0"/>
              <a:t>najviše 50 </a:t>
            </a:r>
            <a:r>
              <a:rPr lang="hr-HR" dirty="0" smtClean="0"/>
              <a:t>bodova</a:t>
            </a:r>
          </a:p>
          <a:p>
            <a:pPr lvl="1"/>
            <a:r>
              <a:rPr lang="hr-HR" dirty="0" smtClean="0"/>
              <a:t>Sve 4-godišnje: </a:t>
            </a:r>
          </a:p>
          <a:p>
            <a:pPr lvl="2"/>
            <a:r>
              <a:rPr lang="hr-HR" dirty="0" smtClean="0"/>
              <a:t>zaključne </a:t>
            </a:r>
            <a:r>
              <a:rPr lang="hr-HR" dirty="0"/>
              <a:t>ocjene u 7. i 8. razredu iz : Hrvatski jezik, Matematika i prvi strani </a:t>
            </a:r>
            <a:r>
              <a:rPr lang="hr-HR" dirty="0" smtClean="0"/>
              <a:t>jezik</a:t>
            </a:r>
          </a:p>
          <a:p>
            <a:pPr lvl="2"/>
            <a:r>
              <a:rPr lang="hr-HR" dirty="0"/>
              <a:t>zaključne ocjene u 7. i 8. razredu iz : </a:t>
            </a:r>
            <a:r>
              <a:rPr lang="hr-HR" dirty="0" smtClean="0"/>
              <a:t>3 predmeta od </a:t>
            </a:r>
            <a:r>
              <a:rPr lang="hr-HR" dirty="0"/>
              <a:t>kojih su dva propisana Popisom predmeta posebno važnih za upis </a:t>
            </a:r>
            <a:endParaRPr lang="hr-HR" dirty="0" smtClean="0"/>
          </a:p>
          <a:p>
            <a:pPr lvl="2"/>
            <a:r>
              <a:rPr lang="hr-HR" dirty="0"/>
              <a:t>najviše 80 bodova</a:t>
            </a:r>
          </a:p>
          <a:p>
            <a:pPr lvl="2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89102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hr-HR" dirty="0"/>
          </a:p>
          <a:p>
            <a:r>
              <a:rPr lang="hr-HR" dirty="0" smtClean="0"/>
              <a:t>Dodatni:</a:t>
            </a:r>
          </a:p>
          <a:p>
            <a:pPr lvl="1"/>
            <a:r>
              <a:rPr lang="it-IT" dirty="0" err="1"/>
              <a:t>sposobnosti</a:t>
            </a:r>
            <a:r>
              <a:rPr lang="it-IT" dirty="0"/>
              <a:t>, </a:t>
            </a:r>
            <a:r>
              <a:rPr lang="it-IT" dirty="0" err="1"/>
              <a:t>darovitosti</a:t>
            </a:r>
            <a:r>
              <a:rPr lang="it-IT" dirty="0"/>
              <a:t> i </a:t>
            </a:r>
            <a:r>
              <a:rPr lang="it-IT" dirty="0" err="1"/>
              <a:t>znanja</a:t>
            </a:r>
            <a:r>
              <a:rPr lang="it-IT" dirty="0"/>
              <a:t> </a:t>
            </a:r>
            <a:endParaRPr lang="hr-HR" dirty="0"/>
          </a:p>
          <a:p>
            <a:pPr lvl="1"/>
            <a:r>
              <a:rPr lang="hr-HR" dirty="0" smtClean="0"/>
              <a:t>provjera </a:t>
            </a:r>
            <a:r>
              <a:rPr lang="hr-HR" dirty="0"/>
              <a:t>(</a:t>
            </a:r>
            <a:r>
              <a:rPr lang="hr-HR" dirty="0" smtClean="0"/>
              <a:t>ispitivanje) </a:t>
            </a:r>
            <a:r>
              <a:rPr lang="hr-HR" dirty="0"/>
              <a:t>posebnih znanja, vještina, sposobnosti i darovitosti; </a:t>
            </a:r>
            <a:endParaRPr lang="hr-HR" dirty="0" smtClean="0"/>
          </a:p>
          <a:p>
            <a:pPr lvl="1"/>
            <a:r>
              <a:rPr lang="hr-HR" dirty="0" smtClean="0"/>
              <a:t>rezultati postignuti </a:t>
            </a:r>
            <a:r>
              <a:rPr lang="hr-HR" dirty="0"/>
              <a:t>na natjecanjima u znanju</a:t>
            </a:r>
            <a:r>
              <a:rPr lang="hr-HR" dirty="0" smtClean="0"/>
              <a:t>;</a:t>
            </a:r>
          </a:p>
          <a:p>
            <a:pPr lvl="1"/>
            <a:r>
              <a:rPr lang="hr-HR" dirty="0" smtClean="0"/>
              <a:t>rezultati postignuti </a:t>
            </a:r>
            <a:r>
              <a:rPr lang="hr-HR" dirty="0"/>
              <a:t>na natjecanjima školskih sportskih društava. </a:t>
            </a:r>
          </a:p>
          <a:p>
            <a:pPr lvl="2"/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569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hr-HR" dirty="0"/>
              <a:t>Posebni element</a:t>
            </a:r>
          </a:p>
          <a:p>
            <a:pPr lvl="1"/>
            <a:r>
              <a:rPr lang="hr-HR" dirty="0" smtClean="0"/>
              <a:t>zdravstvene teškoće – 1 bod;</a:t>
            </a:r>
          </a:p>
          <a:p>
            <a:pPr lvl="1"/>
            <a:r>
              <a:rPr lang="hr-HR" dirty="0" smtClean="0"/>
              <a:t>Život u </a:t>
            </a:r>
            <a:r>
              <a:rPr lang="hr-HR" dirty="0"/>
              <a:t>otežanim uvjetima obrazovanja uzrokovanim nepovoljnim ekonomskim, socijalnim te odgojnim </a:t>
            </a:r>
            <a:r>
              <a:rPr lang="hr-HR" dirty="0" smtClean="0"/>
              <a:t>čimbenicima</a:t>
            </a:r>
            <a:r>
              <a:rPr lang="hr-HR" dirty="0"/>
              <a:t> – 1 bod</a:t>
            </a:r>
            <a:r>
              <a:rPr lang="hr-HR" dirty="0" smtClean="0"/>
              <a:t>; </a:t>
            </a:r>
          </a:p>
          <a:p>
            <a:pPr lvl="1"/>
            <a:r>
              <a:rPr lang="hr-HR" dirty="0" smtClean="0"/>
              <a:t>upis </a:t>
            </a:r>
            <a:r>
              <a:rPr lang="hr-HR" dirty="0"/>
              <a:t>na osnovi Nacionalne strategije za uključivanje Roma za razdoblje od 2013. do 2020. </a:t>
            </a:r>
            <a:r>
              <a:rPr lang="hr-HR" dirty="0" smtClean="0"/>
              <a:t>godine</a:t>
            </a:r>
            <a:r>
              <a:rPr lang="hr-HR" dirty="0"/>
              <a:t> – </a:t>
            </a:r>
            <a:r>
              <a:rPr lang="hr-HR" dirty="0" smtClean="0"/>
              <a:t>2 boda; </a:t>
            </a:r>
          </a:p>
          <a:p>
            <a:pPr lvl="1"/>
            <a:r>
              <a:rPr lang="hr-HR" dirty="0" smtClean="0"/>
              <a:t>Učenici čiji </a:t>
            </a:r>
            <a:r>
              <a:rPr lang="hr-HR" dirty="0"/>
              <a:t>su roditelji državni službenici koji su po službenoj dužnosti u ime Republike Hrvatske bili upućeni na rad u </a:t>
            </a:r>
            <a:r>
              <a:rPr lang="hr-HR" dirty="0" smtClean="0"/>
              <a:t>inozemstvo – izravan upis.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6021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Zdravstvena sposobnost i ugovor o naukovanju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/>
          </a:bodyPr>
          <a:lstStyle/>
          <a:p>
            <a:r>
              <a:rPr lang="vi-VN" dirty="0" smtClean="0"/>
              <a:t>program</a:t>
            </a:r>
            <a:r>
              <a:rPr lang="hr-HR" dirty="0" smtClean="0"/>
              <a:t>i</a:t>
            </a:r>
            <a:r>
              <a:rPr lang="vi-VN" dirty="0" smtClean="0"/>
              <a:t> </a:t>
            </a:r>
            <a:r>
              <a:rPr lang="vi-VN" dirty="0"/>
              <a:t>za koje je posebnim propisima i mjerilima određeno obvezno utvrđivanje zdravstvene </a:t>
            </a:r>
            <a:r>
              <a:rPr lang="vi-VN" dirty="0" smtClean="0"/>
              <a:t>sposobnosti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potvrdu </a:t>
            </a:r>
            <a:r>
              <a:rPr lang="hr-HR" dirty="0"/>
              <a:t>nadležnoga školskog liječnika o zdravstvenoj sposobnosti kandidata za propisani </a:t>
            </a:r>
            <a:r>
              <a:rPr lang="hr-HR" dirty="0" smtClean="0"/>
              <a:t>program ili</a:t>
            </a:r>
          </a:p>
          <a:p>
            <a:pPr lvl="1"/>
            <a:r>
              <a:rPr lang="hr-HR" dirty="0" smtClean="0"/>
              <a:t>liječničku </a:t>
            </a:r>
            <a:r>
              <a:rPr lang="hr-HR" dirty="0"/>
              <a:t>svjedodžbu medicine rada</a:t>
            </a:r>
            <a:r>
              <a:rPr lang="hr-HR" dirty="0" smtClean="0"/>
              <a:t>.</a:t>
            </a:r>
          </a:p>
          <a:p>
            <a:r>
              <a:rPr lang="hr-HR" dirty="0"/>
              <a:t>pri upisu u program obrazovanja za vezane obrte dostaviti školi liječničku svjedodžbu medicine rada i sklopljen ugovor o naukovanju</a:t>
            </a:r>
            <a:r>
              <a:rPr lang="hr-HR" dirty="0" smtClean="0"/>
              <a:t>.</a:t>
            </a:r>
          </a:p>
          <a:p>
            <a:r>
              <a:rPr lang="hr-HR" dirty="0"/>
              <a:t>Ugovor o naukovanju sklapaju licencirani obrtnik ili pravna osoba i kandidat (roditelj ili skrbnik kandidata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/>
              <a:t>ovjerena preslika </a:t>
            </a:r>
            <a:r>
              <a:rPr lang="hr-HR" dirty="0"/>
              <a:t>svjedodžbe završnoga razreda osnovnog obrazovanja; </a:t>
            </a:r>
            <a:endParaRPr lang="hr-HR" dirty="0" smtClean="0"/>
          </a:p>
          <a:p>
            <a:pPr lvl="1"/>
            <a:r>
              <a:rPr lang="hr-HR" dirty="0" smtClean="0"/>
              <a:t>liječnička svjedodžba </a:t>
            </a:r>
            <a:r>
              <a:rPr lang="hr-HR" dirty="0"/>
              <a:t>medicine rada.</a:t>
            </a:r>
          </a:p>
        </p:txBody>
      </p:sp>
    </p:spTree>
    <p:extLst>
      <p:ext uri="{BB962C8B-B14F-4D97-AF65-F5344CB8AC3E}">
        <p14:creationId xmlns:p14="http://schemas.microsoft.com/office/powerpoint/2010/main" val="259469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Dokumenti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Stranice Ministarstva znanosti, obrazovanja i sporta</a:t>
            </a:r>
          </a:p>
          <a:p>
            <a:r>
              <a:rPr lang="hr-HR" dirty="0" smtClean="0">
                <a:hlinkClick r:id="rId2"/>
              </a:rPr>
              <a:t>http://public.mzos.hr/Default.aspx</a:t>
            </a:r>
            <a:endParaRPr lang="hr-HR" dirty="0" smtClean="0"/>
          </a:p>
          <a:p>
            <a:r>
              <a:rPr lang="hr-HR" dirty="0" smtClean="0"/>
              <a:t>Odluka </a:t>
            </a:r>
            <a:r>
              <a:rPr lang="hr-HR" dirty="0"/>
              <a:t>o upisu učenika u I. razred srednje škole u školskoj godini 2016./2017</a:t>
            </a:r>
            <a:r>
              <a:rPr lang="hr-HR" dirty="0" smtClean="0"/>
              <a:t>.</a:t>
            </a:r>
          </a:p>
          <a:p>
            <a:r>
              <a:rPr lang="hr-HR" dirty="0"/>
              <a:t> Pravilnik o elementima i kriterijima za izbor kandidata za upis u I. razred srednje </a:t>
            </a:r>
            <a:r>
              <a:rPr lang="hr-HR" dirty="0" smtClean="0"/>
              <a:t>škole u školskoj godini 2016./2017.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845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hr-HR" dirty="0" smtClean="0"/>
              <a:t>Dokumenti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163" y="365125"/>
            <a:ext cx="9240837" cy="5832475"/>
          </a:xfrm>
        </p:spPr>
      </p:pic>
    </p:spTree>
    <p:extLst>
      <p:ext uri="{BB962C8B-B14F-4D97-AF65-F5344CB8AC3E}">
        <p14:creationId xmlns:p14="http://schemas.microsoft.com/office/powerpoint/2010/main" val="335043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Korisne stranice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http://www.os-novo-cice.skole.hr/</a:t>
            </a:r>
          </a:p>
          <a:p>
            <a:r>
              <a:rPr lang="hr-HR" dirty="0" smtClean="0">
                <a:hlinkClick r:id="rId2"/>
              </a:rPr>
              <a:t>http://public.mzos.hr/Default.aspx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http://upisi.weebly.com/upisi-u-srednju-skolu-2016-2017.html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https://www.upisi.hr/upisi/</a:t>
            </a:r>
            <a:endParaRPr lang="hr-HR" dirty="0" smtClean="0"/>
          </a:p>
          <a:p>
            <a:r>
              <a:rPr lang="hr-HR" dirty="0" smtClean="0">
                <a:hlinkClick r:id="rId5"/>
              </a:rPr>
              <a:t>http://</a:t>
            </a:r>
            <a:r>
              <a:rPr lang="hr-HR" dirty="0" smtClean="0">
                <a:hlinkClick r:id="rId5"/>
              </a:rPr>
              <a:t>www.cisok.hr/zagreb-i</a:t>
            </a:r>
            <a:endParaRPr lang="hr-HR" dirty="0" smtClean="0"/>
          </a:p>
          <a:p>
            <a:r>
              <a:rPr lang="hr-HR" dirty="0">
                <a:hlinkClick r:id="rId6"/>
              </a:rPr>
              <a:t>http://www.hzz.hr</a:t>
            </a:r>
            <a:r>
              <a:rPr lang="hr-HR" dirty="0" smtClean="0">
                <a:hlinkClick r:id="rId6"/>
              </a:rPr>
              <a:t>/</a:t>
            </a:r>
            <a:endParaRPr lang="hr-HR" dirty="0" smtClean="0"/>
          </a:p>
          <a:p>
            <a:r>
              <a:rPr lang="hr-HR" dirty="0">
                <a:hlinkClick r:id="rId7"/>
              </a:rPr>
              <a:t>http://www.skole.hr</a:t>
            </a:r>
            <a:r>
              <a:rPr lang="hr-HR" dirty="0" smtClean="0">
                <a:hlinkClick r:id="rId7"/>
              </a:rPr>
              <a:t>/</a:t>
            </a:r>
            <a:endParaRPr lang="hr-HR" dirty="0" smtClean="0"/>
          </a:p>
          <a:p>
            <a:r>
              <a:rPr lang="hr-HR" dirty="0">
                <a:hlinkClick r:id="rId8"/>
              </a:rPr>
              <a:t>http://e-usmjeravanje.hzz.hr/</a:t>
            </a:r>
            <a:endParaRPr lang="hr-HR" dirty="0" smtClean="0"/>
          </a:p>
          <a:p>
            <a:r>
              <a:rPr lang="hr-HR" dirty="0">
                <a:hlinkClick r:id="rId9"/>
              </a:rPr>
              <a:t>http://www.asoo.hr</a:t>
            </a:r>
            <a:r>
              <a:rPr lang="hr-HR" dirty="0" smtClean="0">
                <a:hlinkClick r:id="rId9"/>
              </a:rPr>
              <a:t>/</a:t>
            </a:r>
            <a:endParaRPr lang="hr-HR" dirty="0" smtClean="0"/>
          </a:p>
          <a:p>
            <a:r>
              <a:rPr lang="hr-HR" dirty="0">
                <a:hlinkClick r:id="rId10"/>
              </a:rPr>
              <a:t>http://www.gorica.hr/upravni-odjel-za-poduzetnistvo-investicije-i-fondove-europske-unije</a:t>
            </a:r>
            <a:r>
              <a:rPr lang="hr-HR" dirty="0"/>
              <a:t>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490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Korisne brošure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http://www.hzz.hr/UserDocsImages/sredisnja_brosura_2015_8.pdf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>
                <a:hlinkClick r:id="rId3" action="ppaction://hlinkfile"/>
              </a:rPr>
              <a:t>file:///C:/Users/Ra%C4%8Dunalo/Pictures/upisi/brosura-2015.pdf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729" y="2947105"/>
            <a:ext cx="2196971" cy="3011232"/>
          </a:xfrm>
          <a:prstGeom prst="rect">
            <a:avLst/>
          </a:prstGeom>
        </p:spPr>
      </p:pic>
      <p:pic>
        <p:nvPicPr>
          <p:cNvPr id="6" name="Slika 5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373" y="2947105"/>
            <a:ext cx="2560628" cy="335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7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39775"/>
          </a:xfrm>
        </p:spPr>
        <p:txBody>
          <a:bodyPr>
            <a:normAutofit/>
          </a:bodyPr>
          <a:lstStyle/>
          <a:p>
            <a:r>
              <a:rPr lang="hr-HR" dirty="0" smtClean="0"/>
              <a:t>Postupak upisa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838200" y="1282702"/>
            <a:ext cx="10515600" cy="4894263"/>
          </a:xfrm>
        </p:spPr>
        <p:txBody>
          <a:bodyPr>
            <a:normAutofit/>
          </a:bodyPr>
          <a:lstStyle/>
          <a:p>
            <a:r>
              <a:rPr lang="hr-HR" dirty="0" smtClean="0"/>
              <a:t>Učenik se prijavljuje na mrežnoj stranici: www.upisi.hr sa svojim elektroničkim identitetom iz sustava </a:t>
            </a:r>
            <a:r>
              <a:rPr lang="hr-HR" dirty="0" err="1" smtClean="0"/>
              <a:t>AAI@EduHr</a:t>
            </a:r>
            <a:r>
              <a:rPr lang="hr-HR" dirty="0" smtClean="0"/>
              <a:t>, </a:t>
            </a:r>
          </a:p>
          <a:p>
            <a:r>
              <a:rPr lang="hr-HR" dirty="0" smtClean="0"/>
              <a:t>treba unijeti broj svoga mobilnoga telefona na koji želi SMS-om primiti PIN. </a:t>
            </a:r>
          </a:p>
          <a:p>
            <a:r>
              <a:rPr lang="hr-HR" dirty="0" smtClean="0"/>
              <a:t>Nakon prve prijave potrebno provjeriti:</a:t>
            </a:r>
          </a:p>
          <a:p>
            <a:pPr lvl="1"/>
            <a:r>
              <a:rPr lang="hr-HR" dirty="0" smtClean="0"/>
              <a:t>ispravnost korisničke oznake, lozinke i PIN-a </a:t>
            </a:r>
          </a:p>
          <a:p>
            <a:pPr lvl="1"/>
            <a:r>
              <a:rPr lang="hr-HR" dirty="0" smtClean="0"/>
              <a:t>osobne podatke, </a:t>
            </a:r>
          </a:p>
          <a:p>
            <a:pPr lvl="1"/>
            <a:r>
              <a:rPr lang="hr-HR" dirty="0" smtClean="0"/>
              <a:t>ocjene iz osnovne škole </a:t>
            </a:r>
          </a:p>
          <a:p>
            <a:pPr lvl="1"/>
            <a:r>
              <a:rPr lang="hr-HR" dirty="0" smtClean="0"/>
              <a:t>rezultate državnih i međunarodnih natjecanja, </a:t>
            </a:r>
          </a:p>
          <a:p>
            <a:pPr lvl="1"/>
            <a:r>
              <a:rPr lang="hr-HR" dirty="0" smtClean="0"/>
              <a:t>i sve ostale upisane podatke koji se nalaze u sustavu </a:t>
            </a:r>
            <a:r>
              <a:rPr lang="hr-HR" dirty="0" err="1" smtClean="0"/>
              <a:t>NISpUSŠ</a:t>
            </a:r>
            <a:r>
              <a:rPr lang="hr-HR" dirty="0" smtClean="0"/>
              <a:t>-u, a u skladu s rokovima navedenim u Kalendaru. </a:t>
            </a:r>
          </a:p>
          <a:p>
            <a:r>
              <a:rPr lang="hr-HR" dirty="0" smtClean="0"/>
              <a:t>Ako su podaci netočni, učenici trebaju što prije obavijestiti razrednika u svojoj školi.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788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Preduvjeti za upis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određeni programi obrazovanja zahtijevaju ispunjavanje određenih preduvjeta</a:t>
            </a:r>
          </a:p>
          <a:p>
            <a:r>
              <a:rPr lang="hr-HR" dirty="0" smtClean="0"/>
              <a:t>nužno je pravodobno se o njima informirati</a:t>
            </a:r>
          </a:p>
          <a:p>
            <a:r>
              <a:rPr lang="hr-HR" dirty="0" smtClean="0"/>
              <a:t>završene osnovne glazbene škole, za učenike se utvrđuje automatski u sustavu.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850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Ispiti sposobnosti i darovitosti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Zbog specifičnosti programa obrazovanja (npr. srednje umjetničke škole) jedan od uvjeta za upis može biti i položen ispit sposobnosti i darovitosti </a:t>
            </a:r>
          </a:p>
          <a:p>
            <a:r>
              <a:rPr lang="hr-HR" dirty="0" smtClean="0"/>
              <a:t>Obavijesti o datumima održavanja ispita - </a:t>
            </a:r>
            <a:r>
              <a:rPr lang="pl-PL" dirty="0" smtClean="0"/>
              <a:t>na mrežnim stranicama srednjih škola.</a:t>
            </a:r>
          </a:p>
          <a:p>
            <a:r>
              <a:rPr lang="hr-HR" dirty="0" smtClean="0"/>
              <a:t>Rezultate ispita sposobnosti i darovitosti u sustav </a:t>
            </a:r>
            <a:r>
              <a:rPr lang="hr-HR" dirty="0" err="1" smtClean="0"/>
              <a:t>NISpuSŠ</a:t>
            </a:r>
            <a:r>
              <a:rPr lang="hr-HR" dirty="0" smtClean="0"/>
              <a:t>-a unose srednje škole koje ih provode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209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52475"/>
          </a:xfrm>
        </p:spPr>
        <p:txBody>
          <a:bodyPr>
            <a:normAutofit/>
          </a:bodyPr>
          <a:lstStyle/>
          <a:p>
            <a:r>
              <a:rPr lang="hr-HR" dirty="0" smtClean="0"/>
              <a:t>Prijava programa obrazovanja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84302"/>
            <a:ext cx="10515600" cy="4792663"/>
          </a:xfrm>
        </p:spPr>
        <p:txBody>
          <a:bodyPr>
            <a:normAutofit/>
          </a:bodyPr>
          <a:lstStyle/>
          <a:p>
            <a:r>
              <a:rPr lang="hr-HR" dirty="0" smtClean="0"/>
              <a:t>Ljetni i jesenski upisni rok</a:t>
            </a:r>
          </a:p>
          <a:p>
            <a:r>
              <a:rPr lang="hr-HR" dirty="0" smtClean="0"/>
              <a:t>u kandidat može prijaviti najviše 6 odabira programa obrazovanja.</a:t>
            </a:r>
          </a:p>
          <a:p>
            <a:r>
              <a:rPr lang="hr-HR" dirty="0" smtClean="0"/>
              <a:t>Lista prioriteta</a:t>
            </a:r>
          </a:p>
          <a:p>
            <a:pPr lvl="1"/>
            <a:r>
              <a:rPr lang="hr-HR" dirty="0" smtClean="0"/>
              <a:t>na vrh liste - program koji se najviše želi upisati</a:t>
            </a:r>
          </a:p>
          <a:p>
            <a:pPr lvl="1"/>
            <a:r>
              <a:rPr lang="hr-HR" dirty="0" smtClean="0"/>
              <a:t>zatim i ostali, željenim redoslijedom</a:t>
            </a:r>
          </a:p>
          <a:p>
            <a:r>
              <a:rPr lang="hr-HR" dirty="0" smtClean="0"/>
              <a:t>Prilikom prijave odabrati:</a:t>
            </a:r>
          </a:p>
          <a:p>
            <a:pPr lvl="1"/>
            <a:r>
              <a:rPr lang="hr-HR" dirty="0" smtClean="0"/>
              <a:t>prvi i drugi strani jezik</a:t>
            </a:r>
          </a:p>
          <a:p>
            <a:pPr lvl="1"/>
            <a:r>
              <a:rPr lang="hr-HR" dirty="0" smtClean="0"/>
              <a:t>izborne predmete </a:t>
            </a:r>
          </a:p>
          <a:p>
            <a:pPr marL="0" indent="0">
              <a:buNone/>
            </a:pPr>
            <a:r>
              <a:rPr lang="pl-PL" dirty="0" smtClean="0"/>
              <a:t>Programi obrazovanja za koje škole provode dodatne provjere imaju raniji rok prijave</a:t>
            </a:r>
          </a:p>
          <a:p>
            <a:pPr marL="0" indent="0">
              <a:buNone/>
            </a:pPr>
            <a:r>
              <a:rPr lang="hr-HR" dirty="0" smtClean="0"/>
              <a:t>Ljestvice poretka obnavljaju se svakih sat vremena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37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</TotalTime>
  <Words>806</Words>
  <Application>Microsoft Office PowerPoint</Application>
  <PresentationFormat>Široki zaslon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9" baseType="lpstr">
      <vt:lpstr>Arial</vt:lpstr>
      <vt:lpstr>Jasnoća</vt:lpstr>
      <vt:lpstr>Upisi 2016./2017.</vt:lpstr>
      <vt:lpstr>Dokumenti</vt:lpstr>
      <vt:lpstr>Dokumenti</vt:lpstr>
      <vt:lpstr>Korisne stranice</vt:lpstr>
      <vt:lpstr>Korisne brošure</vt:lpstr>
      <vt:lpstr>Postupak upisa</vt:lpstr>
      <vt:lpstr>Preduvjeti za upis </vt:lpstr>
      <vt:lpstr>Ispiti sposobnosti i darovitosti </vt:lpstr>
      <vt:lpstr>Prijava programa obrazovanja </vt:lpstr>
      <vt:lpstr>Zaključavanje liste prioriteta, potpisivanje prijavnica, objava konačnih ljestvica poretka </vt:lpstr>
      <vt:lpstr>PowerPointova prezentacija</vt:lpstr>
      <vt:lpstr>Prijava učenika s teškoćama u razvoju</vt:lpstr>
      <vt:lpstr>Prijave za odjele za sportaše</vt:lpstr>
      <vt:lpstr>Bodovanje</vt:lpstr>
      <vt:lpstr>PowerPointova prezentacija</vt:lpstr>
      <vt:lpstr>PowerPointova prezentacija</vt:lpstr>
      <vt:lpstr>Zdravstvena sposobnost i ugovor o naukovanju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2016./2017.</dc:title>
  <dc:creator>Računalo</dc:creator>
  <cp:lastModifiedBy>Računalo</cp:lastModifiedBy>
  <cp:revision>14</cp:revision>
  <dcterms:created xsi:type="dcterms:W3CDTF">2016-06-01T09:31:24Z</dcterms:created>
  <dcterms:modified xsi:type="dcterms:W3CDTF">2016-06-01T15:21:23Z</dcterms:modified>
</cp:coreProperties>
</file>