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5"/>
  </p:notesMasterIdLst>
  <p:sldIdLst>
    <p:sldId id="270" r:id="rId4"/>
    <p:sldId id="278" r:id="rId5"/>
    <p:sldId id="279" r:id="rId6"/>
    <p:sldId id="301" r:id="rId7"/>
    <p:sldId id="302" r:id="rId8"/>
    <p:sldId id="284" r:id="rId9"/>
    <p:sldId id="282" r:id="rId10"/>
    <p:sldId id="286" r:id="rId11"/>
    <p:sldId id="283" r:id="rId12"/>
    <p:sldId id="303" r:id="rId13"/>
    <p:sldId id="285" r:id="rId14"/>
    <p:sldId id="287" r:id="rId15"/>
    <p:sldId id="294" r:id="rId16"/>
    <p:sldId id="273" r:id="rId17"/>
    <p:sldId id="275" r:id="rId18"/>
    <p:sldId id="290" r:id="rId19"/>
    <p:sldId id="292" r:id="rId20"/>
    <p:sldId id="291" r:id="rId21"/>
    <p:sldId id="277" r:id="rId22"/>
    <p:sldId id="300" r:id="rId23"/>
    <p:sldId id="276" r:id="rId24"/>
  </p:sldIdLst>
  <p:sldSz cx="12192000" cy="6858000"/>
  <p:notesSz cx="6888163" cy="100218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78"/>
            <p14:sldId id="279"/>
            <p14:sldId id="301"/>
            <p14:sldId id="302"/>
            <p14:sldId id="284"/>
            <p14:sldId id="282"/>
            <p14:sldId id="286"/>
            <p14:sldId id="283"/>
            <p14:sldId id="303"/>
            <p14:sldId id="285"/>
            <p14:sldId id="287"/>
            <p14:sldId id="294"/>
            <p14:sldId id="273"/>
            <p14:sldId id="275"/>
            <p14:sldId id="290"/>
            <p14:sldId id="292"/>
            <p14:sldId id="291"/>
            <p14:sldId id="277"/>
            <p14:sldId id="300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992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Rožić" userId="5bc93263-47e7-482a-966d-ec6f11cca01f" providerId="ADAL" clId="{D5A5137F-F7B9-41CF-AF59-355F1F2EC372}"/>
    <pc:docChg chg="undo custSel addSld delSld modSld addSection delSection modSection">
      <pc:chgData name="Tomislav Rožić" userId="5bc93263-47e7-482a-966d-ec6f11cca01f" providerId="ADAL" clId="{D5A5137F-F7B9-41CF-AF59-355F1F2EC372}" dt="2023-05-08T11:43:39.253" v="1739" actId="20577"/>
      <pc:docMkLst>
        <pc:docMk/>
      </pc:docMkLst>
      <pc:sldChg chg="addSp delSp modSp mod">
        <pc:chgData name="Tomislav Rožić" userId="5bc93263-47e7-482a-966d-ec6f11cca01f" providerId="ADAL" clId="{D5A5137F-F7B9-41CF-AF59-355F1F2EC372}" dt="2023-05-04T11:00:52.045" v="903" actId="1037"/>
        <pc:sldMkLst>
          <pc:docMk/>
          <pc:sldMk cId="1336719298" sldId="270"/>
        </pc:sldMkLst>
        <pc:spChg chg="add del mod">
          <ac:chgData name="Tomislav Rožić" userId="5bc93263-47e7-482a-966d-ec6f11cca01f" providerId="ADAL" clId="{D5A5137F-F7B9-41CF-AF59-355F1F2EC372}" dt="2023-05-04T10:44:49.825" v="12" actId="20577"/>
          <ac:spMkLst>
            <pc:docMk/>
            <pc:sldMk cId="1336719298" sldId="270"/>
            <ac:spMk id="5" creationId="{DAD7F2EE-E90E-BFC5-587E-2341B0D1A383}"/>
          </ac:spMkLst>
        </pc:spChg>
        <pc:spChg chg="mod">
          <ac:chgData name="Tomislav Rožić" userId="5bc93263-47e7-482a-966d-ec6f11cca01f" providerId="ADAL" clId="{D5A5137F-F7B9-41CF-AF59-355F1F2EC372}" dt="2023-05-04T11:00:52.045" v="903" actId="1037"/>
          <ac:spMkLst>
            <pc:docMk/>
            <pc:sldMk cId="1336719298" sldId="270"/>
            <ac:spMk id="6" creationId="{20EF9DD8-3DA9-C3BD-BE83-46F6D995CD9B}"/>
          </ac:spMkLst>
        </pc:spChg>
      </pc:sldChg>
      <pc:sldChg chg="modSp mod">
        <pc:chgData name="Tomislav Rožić" userId="5bc93263-47e7-482a-966d-ec6f11cca01f" providerId="ADAL" clId="{D5A5137F-F7B9-41CF-AF59-355F1F2EC372}" dt="2023-05-04T10:54:05.705" v="168" actId="20577"/>
        <pc:sldMkLst>
          <pc:docMk/>
          <pc:sldMk cId="994329986" sldId="271"/>
        </pc:sldMkLst>
        <pc:spChg chg="mod">
          <ac:chgData name="Tomislav Rožić" userId="5bc93263-47e7-482a-966d-ec6f11cca01f" providerId="ADAL" clId="{D5A5137F-F7B9-41CF-AF59-355F1F2EC372}" dt="2023-05-04T10:53:14.330" v="131" actId="20577"/>
          <ac:spMkLst>
            <pc:docMk/>
            <pc:sldMk cId="994329986" sldId="271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4:05.705" v="168" actId="20577"/>
          <ac:spMkLst>
            <pc:docMk/>
            <pc:sldMk cId="994329986" sldId="271"/>
            <ac:spMk id="3" creationId="{6D5C1847-2DA4-1BE4-6413-20C627979D83}"/>
          </ac:spMkLst>
        </pc:spChg>
      </pc:sldChg>
      <pc:sldChg chg="del">
        <pc:chgData name="Tomislav Rožić" userId="5bc93263-47e7-482a-966d-ec6f11cca01f" providerId="ADAL" clId="{D5A5137F-F7B9-41CF-AF59-355F1F2EC372}" dt="2023-05-04T10:50:25.119" v="68" actId="2696"/>
        <pc:sldMkLst>
          <pc:docMk/>
          <pc:sldMk cId="4125686054" sldId="272"/>
        </pc:sldMkLst>
      </pc:sldChg>
      <pc:sldChg chg="del">
        <pc:chgData name="Tomislav Rožić" userId="5bc93263-47e7-482a-966d-ec6f11cca01f" providerId="ADAL" clId="{D5A5137F-F7B9-41CF-AF59-355F1F2EC372}" dt="2023-05-04T10:56:32.189" v="343" actId="2696"/>
        <pc:sldMkLst>
          <pc:docMk/>
          <pc:sldMk cId="1981261755" sldId="274"/>
        </pc:sldMkLst>
      </pc:sldChg>
      <pc:sldChg chg="modSp mod">
        <pc:chgData name="Tomislav Rožić" userId="5bc93263-47e7-482a-966d-ec6f11cca01f" providerId="ADAL" clId="{D5A5137F-F7B9-41CF-AF59-355F1F2EC372}" dt="2023-05-04T10:59:59.523" v="741" actId="20577"/>
        <pc:sldMkLst>
          <pc:docMk/>
          <pc:sldMk cId="2492146867" sldId="275"/>
        </pc:sldMkLst>
        <pc:spChg chg="mod">
          <ac:chgData name="Tomislav Rožić" userId="5bc93263-47e7-482a-966d-ec6f11cca01f" providerId="ADAL" clId="{D5A5137F-F7B9-41CF-AF59-355F1F2EC372}" dt="2023-05-04T10:59:59.523" v="741" actId="20577"/>
          <ac:spMkLst>
            <pc:docMk/>
            <pc:sldMk cId="2492146867" sldId="275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9:21.737" v="667" actId="20577"/>
          <ac:spMkLst>
            <pc:docMk/>
            <pc:sldMk cId="2492146867" sldId="275"/>
            <ac:spMk id="3" creationId="{6D5C1847-2DA4-1BE4-6413-20C627979D83}"/>
          </ac:spMkLst>
        </pc:spChg>
      </pc:sldChg>
      <pc:sldChg chg="modSp mod">
        <pc:chgData name="Tomislav Rožić" userId="5bc93263-47e7-482a-966d-ec6f11cca01f" providerId="ADAL" clId="{D5A5137F-F7B9-41CF-AF59-355F1F2EC372}" dt="2023-05-04T10:50:05.091" v="67" actId="20577"/>
        <pc:sldMkLst>
          <pc:docMk/>
          <pc:sldMk cId="957380916" sldId="278"/>
        </pc:sldMkLst>
        <pc:spChg chg="mod">
          <ac:chgData name="Tomislav Rožić" userId="5bc93263-47e7-482a-966d-ec6f11cca01f" providerId="ADAL" clId="{D5A5137F-F7B9-41CF-AF59-355F1F2EC372}" dt="2023-05-04T10:50:05.091" v="67" actId="20577"/>
          <ac:spMkLst>
            <pc:docMk/>
            <pc:sldMk cId="957380916" sldId="278"/>
            <ac:spMk id="2" creationId="{190B5319-7C98-27D5-0834-87802447EFB3}"/>
          </ac:spMkLst>
        </pc:spChg>
      </pc:sldChg>
      <pc:sldChg chg="del">
        <pc:chgData name="Tomislav Rožić" userId="5bc93263-47e7-482a-966d-ec6f11cca01f" providerId="ADAL" clId="{D5A5137F-F7B9-41CF-AF59-355F1F2EC372}" dt="2023-05-04T10:51:00.077" v="69" actId="2696"/>
        <pc:sldMkLst>
          <pc:docMk/>
          <pc:sldMk cId="437927955" sldId="288"/>
        </pc:sldMkLst>
      </pc:sldChg>
      <pc:sldChg chg="modSp mod">
        <pc:chgData name="Tomislav Rožić" userId="5bc93263-47e7-482a-966d-ec6f11cca01f" providerId="ADAL" clId="{D5A5137F-F7B9-41CF-AF59-355F1F2EC372}" dt="2023-05-04T10:49:34.530" v="64" actId="6549"/>
        <pc:sldMkLst>
          <pc:docMk/>
          <pc:sldMk cId="1235824054" sldId="289"/>
        </pc:sldMkLst>
        <pc:spChg chg="mod">
          <ac:chgData name="Tomislav Rožić" userId="5bc93263-47e7-482a-966d-ec6f11cca01f" providerId="ADAL" clId="{D5A5137F-F7B9-41CF-AF59-355F1F2EC372}" dt="2023-05-04T10:49:34.530" v="64" actId="6549"/>
          <ac:spMkLst>
            <pc:docMk/>
            <pc:sldMk cId="1235824054" sldId="289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45:03.245" v="26" actId="20577"/>
          <ac:spMkLst>
            <pc:docMk/>
            <pc:sldMk cId="1235824054" sldId="289"/>
            <ac:spMk id="3" creationId="{6D5C1847-2DA4-1BE4-6413-20C627979D83}"/>
          </ac:spMkLst>
        </pc:spChg>
      </pc:sldChg>
      <pc:sldChg chg="modSp add mod">
        <pc:chgData name="Tomislav Rožić" userId="5bc93263-47e7-482a-966d-ec6f11cca01f" providerId="ADAL" clId="{D5A5137F-F7B9-41CF-AF59-355F1F2EC372}" dt="2023-05-08T11:39:10.628" v="1606" actId="2710"/>
        <pc:sldMkLst>
          <pc:docMk/>
          <pc:sldMk cId="1083081189" sldId="290"/>
        </pc:sldMkLst>
        <pc:spChg chg="mod">
          <ac:chgData name="Tomislav Rožić" userId="5bc93263-47e7-482a-966d-ec6f11cca01f" providerId="ADAL" clId="{D5A5137F-F7B9-41CF-AF59-355F1F2EC372}" dt="2023-05-08T11:39:10.628" v="1606" actId="2710"/>
          <ac:spMkLst>
            <pc:docMk/>
            <pc:sldMk cId="1083081189" sldId="290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8T09:21:18.633" v="946" actId="20577"/>
          <ac:spMkLst>
            <pc:docMk/>
            <pc:sldMk cId="1083081189" sldId="290"/>
            <ac:spMk id="3" creationId="{6D5C1847-2DA4-1BE4-6413-20C627979D83}"/>
          </ac:spMkLst>
        </pc:spChg>
      </pc:sldChg>
      <pc:sldChg chg="addSp delSp modSp add mod">
        <pc:chgData name="Tomislav Rožić" userId="5bc93263-47e7-482a-966d-ec6f11cca01f" providerId="ADAL" clId="{D5A5137F-F7B9-41CF-AF59-355F1F2EC372}" dt="2023-05-08T11:43:30.254" v="1738" actId="14100"/>
        <pc:sldMkLst>
          <pc:docMk/>
          <pc:sldMk cId="2757786922" sldId="291"/>
        </pc:sldMkLst>
        <pc:spChg chg="del">
          <ac:chgData name="Tomislav Rožić" userId="5bc93263-47e7-482a-966d-ec6f11cca01f" providerId="ADAL" clId="{D5A5137F-F7B9-41CF-AF59-355F1F2EC372}" dt="2023-05-08T09:35:14.909" v="1594" actId="478"/>
          <ac:spMkLst>
            <pc:docMk/>
            <pc:sldMk cId="2757786922" sldId="291"/>
            <ac:spMk id="2" creationId="{190B5319-7C98-27D5-0834-87802447EFB3}"/>
          </ac:spMkLst>
        </pc:spChg>
        <pc:spChg chg="add mod">
          <ac:chgData name="Tomislav Rožić" userId="5bc93263-47e7-482a-966d-ec6f11cca01f" providerId="ADAL" clId="{D5A5137F-F7B9-41CF-AF59-355F1F2EC372}" dt="2023-05-08T11:43:30.254" v="1738" actId="14100"/>
          <ac:spMkLst>
            <pc:docMk/>
            <pc:sldMk cId="2757786922" sldId="291"/>
            <ac:spMk id="2" creationId="{4CC7150C-F341-C37F-07CB-DBB0994176F2}"/>
          </ac:spMkLst>
        </pc:spChg>
        <pc:spChg chg="del">
          <ac:chgData name="Tomislav Rožić" userId="5bc93263-47e7-482a-966d-ec6f11cca01f" providerId="ADAL" clId="{D5A5137F-F7B9-41CF-AF59-355F1F2EC372}" dt="2023-05-08T09:35:16.546" v="1595" actId="478"/>
          <ac:spMkLst>
            <pc:docMk/>
            <pc:sldMk cId="2757786922" sldId="291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09:35:17.803" v="1596" actId="478"/>
          <ac:spMkLst>
            <pc:docMk/>
            <pc:sldMk cId="2757786922" sldId="291"/>
            <ac:spMk id="6" creationId="{B1E2F246-468A-A62B-1BB0-F223F59BE0FA}"/>
          </ac:spMkLst>
        </pc:spChg>
        <pc:spChg chg="add del mod">
          <ac:chgData name="Tomislav Rožić" userId="5bc93263-47e7-482a-966d-ec6f11cca01f" providerId="ADAL" clId="{D5A5137F-F7B9-41CF-AF59-355F1F2EC372}" dt="2023-05-08T09:35:20.419" v="1597" actId="478"/>
          <ac:spMkLst>
            <pc:docMk/>
            <pc:sldMk cId="2757786922" sldId="291"/>
            <ac:spMk id="8" creationId="{6DA368B1-922D-3531-D883-5B31703E8881}"/>
          </ac:spMkLst>
        </pc:spChg>
        <pc:graphicFrameChg chg="add mod">
          <ac:chgData name="Tomislav Rožić" userId="5bc93263-47e7-482a-966d-ec6f11cca01f" providerId="ADAL" clId="{D5A5137F-F7B9-41CF-AF59-355F1F2EC372}" dt="2023-05-08T11:43:26.516" v="1735" actId="1038"/>
          <ac:graphicFrameMkLst>
            <pc:docMk/>
            <pc:sldMk cId="2757786922" sldId="291"/>
            <ac:graphicFrameMk id="9" creationId="{715A38D7-BECD-2800-E0F8-76DCFFAA401B}"/>
          </ac:graphicFrameMkLst>
        </pc:graphicFrameChg>
        <pc:picChg chg="del">
          <ac:chgData name="Tomislav Rožić" userId="5bc93263-47e7-482a-966d-ec6f11cca01f" providerId="ADAL" clId="{D5A5137F-F7B9-41CF-AF59-355F1F2EC372}" dt="2023-05-08T11:37:53.281" v="1602" actId="478"/>
          <ac:picMkLst>
            <pc:docMk/>
            <pc:sldMk cId="2757786922" sldId="291"/>
            <ac:picMk id="10" creationId="{946E09C4-645E-3FDF-87DB-41A711999A4C}"/>
          </ac:picMkLst>
        </pc:picChg>
        <pc:picChg chg="del">
          <ac:chgData name="Tomislav Rožić" userId="5bc93263-47e7-482a-966d-ec6f11cca01f" providerId="ADAL" clId="{D5A5137F-F7B9-41CF-AF59-355F1F2EC372}" dt="2023-05-08T11:37:51.983" v="1600" actId="478"/>
          <ac:picMkLst>
            <pc:docMk/>
            <pc:sldMk cId="2757786922" sldId="291"/>
            <ac:picMk id="11" creationId="{B3AF7460-EEFC-BF9D-8D0A-3434ACCE7516}"/>
          </ac:picMkLst>
        </pc:picChg>
        <pc:picChg chg="del">
          <ac:chgData name="Tomislav Rožić" userId="5bc93263-47e7-482a-966d-ec6f11cca01f" providerId="ADAL" clId="{D5A5137F-F7B9-41CF-AF59-355F1F2EC372}" dt="2023-05-08T11:37:52.638" v="1601" actId="478"/>
          <ac:picMkLst>
            <pc:docMk/>
            <pc:sldMk cId="2757786922" sldId="291"/>
            <ac:picMk id="12" creationId="{84AAE469-7B21-EBAF-DDB6-AAC363208C71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3" creationId="{0E63A10D-0B2F-3852-4991-9B8259420C6C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4" creationId="{DD96FAE6-4163-21E9-A739-21818077850B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5" creationId="{231DC705-8C92-24D1-E9ED-54A1BDB5C3C6}"/>
          </ac:picMkLst>
        </pc:picChg>
      </pc:sldChg>
      <pc:sldChg chg="addSp delSp modSp add mod">
        <pc:chgData name="Tomislav Rožić" userId="5bc93263-47e7-482a-966d-ec6f11cca01f" providerId="ADAL" clId="{D5A5137F-F7B9-41CF-AF59-355F1F2EC372}" dt="2023-05-08T11:43:39.253" v="1739" actId="20577"/>
        <pc:sldMkLst>
          <pc:docMk/>
          <pc:sldMk cId="3218875840" sldId="292"/>
        </pc:sldMkLst>
        <pc:spChg chg="del">
          <ac:chgData name="Tomislav Rožić" userId="5bc93263-47e7-482a-966d-ec6f11cca01f" providerId="ADAL" clId="{D5A5137F-F7B9-41CF-AF59-355F1F2EC372}" dt="2023-05-08T11:41:53.451" v="1614" actId="478"/>
          <ac:spMkLst>
            <pc:docMk/>
            <pc:sldMk cId="3218875840" sldId="292"/>
            <ac:spMk id="2" creationId="{190B5319-7C98-27D5-0834-87802447EFB3}"/>
          </ac:spMkLst>
        </pc:spChg>
        <pc:spChg chg="del">
          <ac:chgData name="Tomislav Rožić" userId="5bc93263-47e7-482a-966d-ec6f11cca01f" providerId="ADAL" clId="{D5A5137F-F7B9-41CF-AF59-355F1F2EC372}" dt="2023-05-08T11:41:55.694" v="1615" actId="478"/>
          <ac:spMkLst>
            <pc:docMk/>
            <pc:sldMk cId="3218875840" sldId="292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11:41:56.574" v="1616"/>
          <ac:spMkLst>
            <pc:docMk/>
            <pc:sldMk cId="3218875840" sldId="292"/>
            <ac:spMk id="6" creationId="{8CAFB4BB-DEAF-C26A-9FC9-A819B43B8FF5}"/>
          </ac:spMkLst>
        </pc:spChg>
        <pc:spChg chg="add del mod">
          <ac:chgData name="Tomislav Rožić" userId="5bc93263-47e7-482a-966d-ec6f11cca01f" providerId="ADAL" clId="{D5A5137F-F7B9-41CF-AF59-355F1F2EC372}" dt="2023-05-08T11:42:05.084" v="1620" actId="478"/>
          <ac:spMkLst>
            <pc:docMk/>
            <pc:sldMk cId="3218875840" sldId="292"/>
            <ac:spMk id="8" creationId="{60C8726D-94CF-3BFB-C5DE-C4AADD62850C}"/>
          </ac:spMkLst>
        </pc:spChg>
        <pc:spChg chg="add mod">
          <ac:chgData name="Tomislav Rožić" userId="5bc93263-47e7-482a-966d-ec6f11cca01f" providerId="ADAL" clId="{D5A5137F-F7B9-41CF-AF59-355F1F2EC372}" dt="2023-05-08T11:43:39.253" v="1739" actId="20577"/>
          <ac:spMkLst>
            <pc:docMk/>
            <pc:sldMk cId="3218875840" sldId="292"/>
            <ac:spMk id="14" creationId="{C9F2110B-B64A-A047-8DB2-56B823989B37}"/>
          </ac:spMkLst>
        </pc:spChg>
        <pc:picChg chg="add mod">
          <ac:chgData name="Tomislav Rožić" userId="5bc93263-47e7-482a-966d-ec6f11cca01f" providerId="ADAL" clId="{D5A5137F-F7B9-41CF-AF59-355F1F2EC372}" dt="2023-05-08T11:42:15.851" v="1639" actId="1036"/>
          <ac:picMkLst>
            <pc:docMk/>
            <pc:sldMk cId="3218875840" sldId="292"/>
            <ac:picMk id="13" creationId="{9E340752-0CFF-49A0-FD6E-5118AED1DAFD}"/>
          </ac:picMkLst>
        </pc:picChg>
      </pc:sldChg>
    </pc:docChg>
  </pc:docChgLst>
  <pc:docChgLst>
    <pc:chgData name="Tomislav Rožić" userId="5bc93263-47e7-482a-966d-ec6f11cca01f" providerId="ADAL" clId="{5796632A-A0AD-4C18-AFB7-ABD0963CD0D9}"/>
    <pc:docChg chg="custSel addSld modSld modSection">
      <pc:chgData name="Tomislav Rožić" userId="5bc93263-47e7-482a-966d-ec6f11cca01f" providerId="ADAL" clId="{5796632A-A0AD-4C18-AFB7-ABD0963CD0D9}" dt="2023-06-15T08:09:31.249" v="474" actId="20577"/>
      <pc:docMkLst>
        <pc:docMk/>
      </pc:docMkLst>
      <pc:sldChg chg="modSp add mod">
        <pc:chgData name="Tomislav Rožić" userId="5bc93263-47e7-482a-966d-ec6f11cca01f" providerId="ADAL" clId="{5796632A-A0AD-4C18-AFB7-ABD0963CD0D9}" dt="2023-06-15T08:09:31.249" v="474" actId="20577"/>
        <pc:sldMkLst>
          <pc:docMk/>
          <pc:sldMk cId="2528466121" sldId="293"/>
        </pc:sldMkLst>
        <pc:spChg chg="mod">
          <ac:chgData name="Tomislav Rožić" userId="5bc93263-47e7-482a-966d-ec6f11cca01f" providerId="ADAL" clId="{5796632A-A0AD-4C18-AFB7-ABD0963CD0D9}" dt="2023-06-15T08:09:31.249" v="474" actId="20577"/>
          <ac:spMkLst>
            <pc:docMk/>
            <pc:sldMk cId="2528466121" sldId="293"/>
            <ac:spMk id="2" creationId="{190B5319-7C98-27D5-0834-87802447EFB3}"/>
          </ac:spMkLst>
        </pc:spChg>
        <pc:spChg chg="mod">
          <ac:chgData name="Tomislav Rožić" userId="5bc93263-47e7-482a-966d-ec6f11cca01f" providerId="ADAL" clId="{5796632A-A0AD-4C18-AFB7-ABD0963CD0D9}" dt="2023-06-15T08:05:15.785" v="8" actId="20577"/>
          <ac:spMkLst>
            <pc:docMk/>
            <pc:sldMk cId="2528466121" sldId="293"/>
            <ac:spMk id="3" creationId="{6D5C1847-2DA4-1BE4-6413-20C627979D8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02B1B785-4D91-4227-9149-D6068481C80B}" type="datetimeFigureOut">
              <a:rPr lang="hr-HR" smtClean="0"/>
              <a:t>5.6.2024.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64294" lvl="1" indent="-181171">
              <a:buFont typeface="Arial" panose="020B0604020202020204" pitchFamily="34" charset="0"/>
              <a:buChar char="•"/>
            </a:pPr>
            <a:r>
              <a:rPr lang="hr-HR" sz="1300"/>
              <a:t>načinom rada i osnovnim funkcionalnostima administracijskoga sučelja Nacionalnog informacijskog sustava za prijavu i upise u srednje škole (</a:t>
            </a:r>
            <a:r>
              <a:rPr lang="hr-HR" sz="1300" err="1"/>
              <a:t>NISpuSŠ</a:t>
            </a:r>
            <a:r>
              <a:rPr lang="hr-HR" sz="1300"/>
              <a:t>),</a:t>
            </a:r>
          </a:p>
          <a:p>
            <a:pPr marL="664294" lvl="1" indent="-181171">
              <a:buFont typeface="Arial" panose="020B0604020202020204" pitchFamily="34" charset="0"/>
              <a:buChar char="•"/>
            </a:pPr>
            <a:r>
              <a:rPr lang="hr-HR" sz="1300"/>
              <a:t>ulogama korisnika i njihovim nadležnostima unutar sustava,</a:t>
            </a:r>
          </a:p>
          <a:p>
            <a:pPr marL="664294" lvl="1" indent="-181171">
              <a:buFont typeface="Arial" panose="020B0604020202020204" pitchFamily="34" charset="0"/>
              <a:buChar char="•"/>
            </a:pPr>
            <a:r>
              <a:rPr lang="hr-HR" sz="13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21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47663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246">
              <a:defRPr/>
            </a:pPr>
            <a:fld id="{589ACD6F-C18E-4F03-94B3-7C05D866E78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66246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helpdesk@skole.hr" TargetMode="External"/><Relationship Id="rId5" Type="http://schemas.openxmlformats.org/officeDocument/2006/relationships/hyperlink" Target="http://www.cisok.hr/" TargetMode="External"/><Relationship Id="rId10" Type="http://schemas.openxmlformats.org/officeDocument/2006/relationships/image" Target="../media/image18.png"/><Relationship Id="rId4" Type="http://schemas.openxmlformats.org/officeDocument/2006/relationships/hyperlink" Target="http://e-usmjeravanje.hzz.hr/kamo-nakon-osnovne-skole" TargetMode="External"/><Relationship Id="rId9" Type="http://schemas.openxmlformats.org/officeDocument/2006/relationships/image" Target="../media/image1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CARNET 202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4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254457" y="3223923"/>
            <a:ext cx="7249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6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36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škole</a:t>
            </a:r>
            <a:endParaRPr lang="en-US" sz="36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F541B4-CE62-49DF-8AF7-3ABC171C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374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6B95282-E282-484A-B08F-5DA2967EB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4857989"/>
          </a:xfrm>
        </p:spPr>
        <p:txBody>
          <a:bodyPr>
            <a:normAutofit/>
          </a:bodyPr>
          <a:lstStyle/>
          <a:p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Dokumentacija se učitava u sustav na jedan od tri načina:</a:t>
            </a:r>
          </a:p>
          <a:p>
            <a:pPr>
              <a:buFont typeface="+mj-lt"/>
              <a:buAutoNum type="arabicPeriod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sam učitava dokument, a razrednik ga provjerava</a:t>
            </a:r>
          </a:p>
          <a:p>
            <a:pPr>
              <a:buFont typeface="+mj-lt"/>
              <a:buAutoNum type="arabicPeriod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odabere opciju da se podaci automatski provjere, a roditelj mora dati privolu putem e-građana </a:t>
            </a:r>
          </a:p>
          <a:p>
            <a:pPr>
              <a:buFont typeface="+mj-lt"/>
              <a:buAutoNum type="arabicPeriod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donosi dokument razredniku, koji ga učitava u sustav (samo za učenike koji nemaju računalo ni pristup internetu)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</a:rPr>
              <a:t>Dostava dokumentacije je od 28.6. do 4.7.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791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316100"/>
            <a:ext cx="2544543" cy="1841460"/>
          </a:xfrm>
        </p:spPr>
        <p:txBody>
          <a:bodyPr>
            <a:normAutofit/>
          </a:bodyPr>
          <a:lstStyle/>
          <a:p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Struktura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upisa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6DC7007F-6421-42B0-BCC3-92BD050A1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228000"/>
              </p:ext>
            </p:extLst>
          </p:nvPr>
        </p:nvGraphicFramePr>
        <p:xfrm>
          <a:off x="4100945" y="235507"/>
          <a:ext cx="7384473" cy="6621277"/>
        </p:xfrm>
        <a:graphic>
          <a:graphicData uri="http://schemas.openxmlformats.org/drawingml/2006/table">
            <a:tbl>
              <a:tblPr/>
              <a:tblGrid>
                <a:gridCol w="4981120">
                  <a:extLst>
                    <a:ext uri="{9D8B030D-6E8A-4147-A177-3AD203B41FA5}">
                      <a16:colId xmlns:a16="http://schemas.microsoft.com/office/drawing/2014/main" val="723758980"/>
                    </a:ext>
                  </a:extLst>
                </a:gridCol>
                <a:gridCol w="2403353">
                  <a:extLst>
                    <a:ext uri="{9D8B030D-6E8A-4147-A177-3AD203B41FA5}">
                      <a16:colId xmlns:a16="http://schemas.microsoft.com/office/drawing/2014/main" val="1150120370"/>
                    </a:ext>
                  </a:extLst>
                </a:gridCol>
              </a:tblGrid>
              <a:tr h="23883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dirty="0">
                          <a:effectLst/>
                          <a:latin typeface="Minion Pro"/>
                        </a:rPr>
                        <a:t>Opis postupka</a:t>
                      </a:r>
                      <a:endParaRPr lang="hr-HR" sz="12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dirty="0">
                          <a:effectLst/>
                          <a:latin typeface="Minion Pro"/>
                        </a:rPr>
                        <a:t>Datum</a:t>
                      </a:r>
                      <a:endParaRPr lang="hr-HR" sz="12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171933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Početak prijava u sustav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27. 5. 2024.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599652"/>
                  </a:ext>
                </a:extLst>
              </a:tr>
              <a:tr h="4248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Registracija kandidata izvan redovitog sustava obrazovanja RH putem srednje.e-upisi.hr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27. 5. do 24. 6.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65952"/>
                  </a:ext>
                </a:extLst>
              </a:tr>
              <a:tr h="3893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Dostava osobnih dokumenata i svjedodžbi Središnjem prijavnom uredu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27. 5. do 24. 6.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92599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dirty="0">
                          <a:effectLst/>
                          <a:latin typeface="Minion Pro"/>
                        </a:rPr>
                        <a:t>Prijava obrazovnih programa</a:t>
                      </a:r>
                      <a:endParaRPr lang="hr-HR" sz="12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dirty="0">
                          <a:effectLst/>
                          <a:latin typeface="Minion Pro"/>
                        </a:rPr>
                        <a:t>28. 6. do 8. 7. 2024.</a:t>
                      </a:r>
                      <a:endParaRPr lang="hr-HR" sz="14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36366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Prijava programa koji zahtijevaju dodatne provjere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28. 6. do 1. 7.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8370"/>
                  </a:ext>
                </a:extLst>
              </a:tr>
              <a:tr h="796817">
                <a:tc>
                  <a:txBody>
                    <a:bodyPr/>
                    <a:lstStyle/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Dostava dokumentacije: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– Stručnog mišljenja HZZ-a za programe koji to zahtijevaju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– Dokumenata kojima se ostvaruju dodatna prava za upis (dostavljaju se putem srednje.e-upisi.hr)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28. 6. do 4. 7. 2024.</a:t>
                      </a:r>
                      <a:endParaRPr lang="hr-HR" sz="1400" b="0" i="0" u="none" strike="noStrike" dirty="0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91168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Provođenje dodatnih ispita i provjera i unos rezultata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2. 7. do 5. 7.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52392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Brisanje kandidata koji nisu zadovoljili preduvjete s lista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5. 7. 2024.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655560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Unos prigovora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8. 7. 2024.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137731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dirty="0">
                          <a:effectLst/>
                          <a:latin typeface="Minion Pro"/>
                        </a:rPr>
                        <a:t>Objava konačnih ljestvica poretka</a:t>
                      </a:r>
                      <a:endParaRPr lang="hr-HR" sz="12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dirty="0">
                          <a:effectLst/>
                          <a:latin typeface="Minion Pro"/>
                        </a:rPr>
                        <a:t>10. 7. 2024.</a:t>
                      </a:r>
                      <a:endParaRPr lang="hr-HR" sz="1400" b="0" dirty="0">
                        <a:effectLst/>
                        <a:latin typeface="Minion Pro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175195"/>
                  </a:ext>
                </a:extLst>
              </a:tr>
              <a:tr h="2284770">
                <a:tc>
                  <a:txBody>
                    <a:bodyPr/>
                    <a:lstStyle/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Dostava dokumenata koji su uvjet za upis u određeni program obrazovanja srednje škole: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1) Upisnica (obvezno za sve učenike) – dostavlja se elektroničkim putem srednje.e-upisi.hr ili dolaskom u školu na propisani datum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2) Potvrda liječnika školske medicine – dostavlja se putem elektroničke pošte na e-adresu srednje škole ili dolaskom u školu na propisani datum i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3) Potvrda obiteljskog liječnika ili liječnička svjedodžba medicine rada – dostavlja se putem elektroničke pošte na e-adresu srednje škole ili dolaskom u školu na propisani datum.</a:t>
                      </a:r>
                    </a:p>
                    <a:p>
                      <a:pPr algn="l" fontAlgn="base"/>
                      <a:r>
                        <a:rPr lang="hr-HR" sz="12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Točan datum zaprimanja dokumenata dolaskom u školu objavljuje se na mrežnim stranicama i oglasnim pločama škola.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10. 7. do 12. 7. 2024.</a:t>
                      </a:r>
                      <a:endParaRPr lang="hr-HR" sz="1400" b="0" i="0" u="none" strike="noStrike" dirty="0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13568"/>
                  </a:ext>
                </a:extLst>
              </a:tr>
              <a:tr h="32801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Objava okvirnog broja slobodnih mjesta za jesenski upisni rok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15. 7. 2024.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167646"/>
                  </a:ext>
                </a:extLst>
              </a:tr>
              <a:tr h="26983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dirty="0">
                          <a:effectLst/>
                          <a:latin typeface="Minion Pro"/>
                        </a:rPr>
                        <a:t>Službena objava slobodnih mjesta za jesenski upisni rok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9. 8. 2024.</a:t>
                      </a:r>
                    </a:p>
                  </a:txBody>
                  <a:tcPr marL="51956" marR="51956" marT="25978" marB="2597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8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BA728A-0025-4594-9C4F-37858EC83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4FA00980-1F05-474B-9048-283617561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276132"/>
              </p:ext>
            </p:extLst>
          </p:nvPr>
        </p:nvGraphicFramePr>
        <p:xfrm>
          <a:off x="949036" y="193965"/>
          <a:ext cx="9792855" cy="6711567"/>
        </p:xfrm>
        <a:graphic>
          <a:graphicData uri="http://schemas.openxmlformats.org/drawingml/2006/table">
            <a:tbl>
              <a:tblPr/>
              <a:tblGrid>
                <a:gridCol w="6565556">
                  <a:extLst>
                    <a:ext uri="{9D8B030D-6E8A-4147-A177-3AD203B41FA5}">
                      <a16:colId xmlns:a16="http://schemas.microsoft.com/office/drawing/2014/main" val="2414819421"/>
                    </a:ext>
                  </a:extLst>
                </a:gridCol>
                <a:gridCol w="3227299">
                  <a:extLst>
                    <a:ext uri="{9D8B030D-6E8A-4147-A177-3AD203B41FA5}">
                      <a16:colId xmlns:a16="http://schemas.microsoft.com/office/drawing/2014/main" val="663503572"/>
                    </a:ext>
                  </a:extLst>
                </a:gridCol>
              </a:tblGrid>
              <a:tr h="24834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dirty="0">
                          <a:effectLst/>
                          <a:latin typeface="Minion Pro"/>
                        </a:rPr>
                        <a:t>Opis postupka</a:t>
                      </a:r>
                      <a:endParaRPr lang="hr-HR" sz="1400" b="0" dirty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>
                          <a:effectLst/>
                          <a:latin typeface="Minion Pro"/>
                        </a:rPr>
                        <a:t>Datum</a:t>
                      </a:r>
                      <a:endParaRPr lang="hr-HR" sz="1400" b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19240"/>
                  </a:ext>
                </a:extLst>
              </a:tr>
              <a:tr h="39135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Registracija za kandidate izvan redovitog sustava obrazovanja RH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>
                          <a:effectLst/>
                          <a:latin typeface="Minion Pro"/>
                        </a:rPr>
                        <a:t>12. 8. do 19.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154696"/>
                  </a:ext>
                </a:extLst>
              </a:tr>
              <a:tr h="55196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Dostava osobnih dokumenata, svjedodžbi i ostale dokumentacije za kandidate izvan redovitog sustava obrazovanja RH Središnjem prijavnom uredu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>
                          <a:effectLst/>
                          <a:latin typeface="Minion Pro"/>
                        </a:rPr>
                        <a:t>12. 8. do 19.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973404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dirty="0">
                          <a:effectLst/>
                          <a:latin typeface="Minion Pro"/>
                        </a:rPr>
                        <a:t>Početak prijava u sustav i prijava obrazovnih programa</a:t>
                      </a:r>
                      <a:endParaRPr lang="pt-BR" sz="1400" b="0" dirty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>
                          <a:effectLst/>
                          <a:latin typeface="Minion Pro"/>
                        </a:rPr>
                        <a:t>19. 8. do 23. 8. 2024.</a:t>
                      </a:r>
                      <a:endParaRPr lang="hr-HR" sz="1400" b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639013"/>
                  </a:ext>
                </a:extLst>
              </a:tr>
              <a:tr h="39135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Prijava obrazovnih programa koji zahtijevaju dodatne provjere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>
                          <a:effectLst/>
                          <a:latin typeface="Minion Pro"/>
                        </a:rPr>
                        <a:t>19. 8. do 21.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26807"/>
                  </a:ext>
                </a:extLst>
              </a:tr>
              <a:tr h="825423">
                <a:tc>
                  <a:txBody>
                    <a:bodyPr/>
                    <a:lstStyle/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Dostava dokumentacije: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– Stručnog mišljenja HZZ-a za programe koji to zahtijevaju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– Dokumenata kojima se ostvaruju dodatna prava za upis (dostavljaju se putem srednje.e-upisi.hr)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19. 8. do 22. 8. 2024.</a:t>
                      </a:r>
                      <a:endParaRPr lang="hr-HR" sz="1400" b="0" i="0" u="none" strike="noStrike" dirty="0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43640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Provođenje dodatnih ispita i provjera te unos rezultata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22. 8. 2024.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927515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Brisanje kandidata koji nisu zadovoljili preduvjete s lista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23. 8. 2024.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36019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Unos prigovora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23. 8. 2024.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863823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dirty="0">
                          <a:effectLst/>
                          <a:latin typeface="Minion Pro"/>
                        </a:rPr>
                        <a:t>Objava konačnih ljestvica poretka</a:t>
                      </a:r>
                      <a:endParaRPr lang="hr-HR" sz="1400" b="0" dirty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dirty="0">
                          <a:effectLst/>
                          <a:latin typeface="Minion Pro"/>
                        </a:rPr>
                        <a:t>26. 8. 2024.</a:t>
                      </a:r>
                      <a:endParaRPr lang="hr-HR" sz="1400" b="0" dirty="0">
                        <a:effectLst/>
                        <a:latin typeface="Minion Pro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35925"/>
                  </a:ext>
                </a:extLst>
              </a:tr>
              <a:tr h="2479350">
                <a:tc>
                  <a:txBody>
                    <a:bodyPr/>
                    <a:lstStyle/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Dostava dokumenata koji su uvjet za upis u određeni program obrazovanja srednje škole: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1) Upisnica (obvezno za sve učenike) – dostavlja se elektroničkim putem srednje.e-upisi.hr ili dolaskom u školu na propisani datum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2) Potvrda liječnika školske medicine – dostavlja se putem elektroničke pošte na e-adresu srednje škole ili dolaskom u školu na propisani datum i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3) Potvrda obiteljskog liječnika ili liječnička svjedodžba medicine rada – dostavlja se putem elektroničke pošte na e-adresu srednje škole ili dolaskom u školu na propisani datum.</a:t>
                      </a:r>
                    </a:p>
                    <a:p>
                      <a:pPr algn="l" fontAlgn="base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Točan datum zaprimanja dokumenata dolaskom u školu objavljuje se na mrežnim stranicama i oglasnim pločama škola.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26. 8. do 29. 8. 2024.</a:t>
                      </a:r>
                      <a:endParaRPr lang="hr-HR" sz="1400" b="0" i="0" u="none" strike="noStrike" dirty="0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489626"/>
                  </a:ext>
                </a:extLst>
              </a:tr>
              <a:tr h="39135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Objava slobodnih upisnih mjesta nakon jesenskog upisnog roka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dirty="0">
                          <a:effectLst/>
                          <a:latin typeface="Minion Pro"/>
                        </a:rPr>
                        <a:t>30. 8. 2024.</a:t>
                      </a:r>
                    </a:p>
                  </a:txBody>
                  <a:tcPr marL="53227" marR="53227" marT="26614" marB="2661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15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047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Upute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endParaRPr lang="hr-HR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Korisničke 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 – </a:t>
            </a:r>
            <a:r>
              <a:rPr lang="hr-HR" i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Česta pitanja</a:t>
            </a:r>
          </a:p>
          <a:p>
            <a:endParaRPr lang="hr-HR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234381"/>
            <a:ext cx="8691585" cy="394182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Prijava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programa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Unos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dokumentacije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dodatne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bodove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prava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prednosti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rasporeda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Izlazak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dodatne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provjere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ako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takvi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programi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prijavljeni</a:t>
            </a:r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– sve navedeno u sustavu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ljestvica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Ispis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prijenos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sustav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je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dokument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kojim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kandidat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roditelj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skrbnik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potvrđuju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svoj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školu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program u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koje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ostvarili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pravo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Upisnicu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moraju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sustav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prenijeti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mora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potpisana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od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strane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kandidata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roditelja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000" i="1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skrbnika</a:t>
            </a:r>
            <a:r>
              <a:rPr lang="en-US" sz="2000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endParaRPr lang="en-US" sz="2000" i="1" dirty="0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</a:t>
            </a:r>
            <a:r>
              <a:rPr lang="hr-HR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2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4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skrbnike</a:t>
            </a:r>
            <a:endParaRPr lang="hr-HR" sz="24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8306574" cy="3499115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prijavi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Gumb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poveznicom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Upisnica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pojavljuje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kartici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“Moji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rezultati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”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nakon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objave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konačnih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ljestvica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to je </a:t>
            </a: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jedini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ispravni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obrazac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upisnice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skrbnik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preuzimaju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upisnicu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ispisuju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je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potpisuju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Potpisanu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upisnicu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učitavaju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nazad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sustav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istoj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kartici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Nakon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što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je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upisnica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učitana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ako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je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sve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redu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škola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je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verificirati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do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datuma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propisanog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Odlukom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4" imgW="5667178" imgH="8019733" progId="Acrobat.Document.DC">
                  <p:embed/>
                </p:oleObj>
              </mc:Choice>
              <mc:Fallback>
                <p:oleObj name="Acrobat Document" r:id="rId4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299412"/>
            <a:ext cx="10515600" cy="4972156"/>
          </a:xfrm>
        </p:spPr>
        <p:txBody>
          <a:bodyPr>
            <a:normAutofit/>
          </a:bodyPr>
          <a:lstStyle/>
          <a:p>
            <a:r>
              <a:rPr lang="hr-HR" b="1" dirty="0"/>
              <a:t>Pratiti </a:t>
            </a:r>
            <a:r>
              <a:rPr lang="hr-HR" b="1" dirty="0">
                <a:hlinkClick r:id="rId3"/>
              </a:rPr>
              <a:t>https://srednje.e-upisi.hr/</a:t>
            </a:r>
            <a:r>
              <a:rPr lang="hr-HR" b="1" dirty="0"/>
              <a:t> i web stranice srednjih škola</a:t>
            </a:r>
          </a:p>
          <a:p>
            <a:endParaRPr lang="hr-HR" dirty="0"/>
          </a:p>
          <a:p>
            <a:r>
              <a:rPr lang="hr-HR" dirty="0"/>
              <a:t>Brošura – Kamo nakon osnovne škole: </a:t>
            </a:r>
            <a:r>
              <a:rPr lang="hr-HR" dirty="0">
                <a:hlinkClick r:id="rId4"/>
              </a:rPr>
              <a:t>http://e-usmjeravanje.hzz.hr/kamo-nakon-osnovne-skole</a:t>
            </a:r>
            <a:endParaRPr lang="hr-HR" dirty="0"/>
          </a:p>
          <a:p>
            <a:r>
              <a:rPr lang="hr-HR" dirty="0"/>
              <a:t>CISOK – Centar za pomoć i savjetovanje o karijeri</a:t>
            </a:r>
          </a:p>
          <a:p>
            <a:pPr lvl="1"/>
            <a:r>
              <a:rPr lang="hr-HR" altLang="sr-Latn-RS" dirty="0">
                <a:hlinkClick r:id="rId5"/>
              </a:rPr>
              <a:t>www.cisok.hr</a:t>
            </a:r>
            <a:r>
              <a:rPr lang="hr-HR" altLang="sr-Latn-RS" dirty="0"/>
              <a:t> </a:t>
            </a:r>
          </a:p>
          <a:p>
            <a:endParaRPr lang="hr-HR" dirty="0"/>
          </a:p>
          <a:p>
            <a:r>
              <a:rPr lang="hr-HR" dirty="0"/>
              <a:t>e-pošta: </a:t>
            </a:r>
            <a:r>
              <a:rPr lang="hr-HR" u="sng" dirty="0">
                <a:hlinkClick r:id="rId6"/>
              </a:rPr>
              <a:t>helpdesk@skole.hr</a:t>
            </a:r>
            <a:endParaRPr lang="hr-HR" altLang="sr-Latn-RS" dirty="0"/>
          </a:p>
          <a:p>
            <a:r>
              <a:rPr lang="hr-HR" altLang="sr-Latn-RS" dirty="0"/>
              <a:t>telefon: 01 6661 500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skrbnici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login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pomoću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@skole.hr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računa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kandidate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pomoću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vjerodajnica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e-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Građana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n-US" sz="20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skrbnike</a:t>
            </a:r>
            <a:endParaRPr lang="hr-HR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endParaRPr lang="hr-HR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endParaRPr lang="hr-HR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endParaRPr lang="hr-HR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učenika u 1. razred srednje škole u </a:t>
            </a:r>
            <a:r>
              <a:rPr lang="hr-HR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šk.god</a:t>
            </a:r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2024./2025.</a:t>
            </a:r>
          </a:p>
          <a:p>
            <a:pPr lvl="1"/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Pravilnik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elementima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kriterijima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kandidata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1.razred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škole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endParaRPr lang="hr-HR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hr-HR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Web stranica OŠ Novo Čiče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sr-Latn-RS" b="1" dirty="0">
                <a:solidFill>
                  <a:srgbClr val="92D050"/>
                </a:solidFill>
              </a:rPr>
              <a:t>MOGUĆNOSTI</a:t>
            </a:r>
            <a:r>
              <a:rPr lang="hr-HR" altLang="sr-Latn-RS" b="1" dirty="0">
                <a:solidFill>
                  <a:srgbClr val="92D050"/>
                </a:solidFill>
              </a:rPr>
              <a:t> +</a:t>
            </a:r>
            <a:r>
              <a:rPr lang="de-DE" altLang="sr-Latn-RS" b="1" dirty="0">
                <a:solidFill>
                  <a:srgbClr val="92D050"/>
                </a:solidFill>
              </a:rPr>
              <a:t> INTERESI</a:t>
            </a:r>
            <a:r>
              <a:rPr lang="hr-HR" altLang="sr-Latn-RS" b="1" dirty="0">
                <a:solidFill>
                  <a:srgbClr val="92D050"/>
                </a:solidFill>
              </a:rPr>
              <a:t> +</a:t>
            </a:r>
            <a:r>
              <a:rPr lang="de-DE" altLang="sr-Latn-RS" b="1" dirty="0">
                <a:solidFill>
                  <a:srgbClr val="92D050"/>
                </a:solidFill>
              </a:rPr>
              <a:t> ŽELJE</a:t>
            </a:r>
            <a:br>
              <a:rPr lang="hr-HR" altLang="sr-Latn-RS" dirty="0">
                <a:solidFill>
                  <a:srgbClr val="92D050"/>
                </a:solidFill>
              </a:rPr>
            </a:br>
            <a:r>
              <a:rPr lang="hr-HR" altLang="sr-Latn-RS" b="1" dirty="0"/>
              <a:t>(razmislite zajedno)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dirty="0" err="1"/>
              <a:t>Izbor</a:t>
            </a:r>
            <a:r>
              <a:rPr lang="hr-HR" altLang="sr-Latn-RS" dirty="0"/>
              <a:t> š</a:t>
            </a:r>
            <a:r>
              <a:rPr lang="en-US" altLang="sr-Latn-RS" dirty="0" err="1"/>
              <a:t>kole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zanimanja</a:t>
            </a:r>
            <a:r>
              <a:rPr lang="en-US" altLang="sr-Latn-RS" dirty="0"/>
              <a:t> </a:t>
            </a:r>
            <a:r>
              <a:rPr lang="en-US" altLang="sr-Latn-RS" dirty="0" err="1"/>
              <a:t>samo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osnovu</a:t>
            </a:r>
            <a:r>
              <a:rPr lang="hr-HR" altLang="sr-Latn-RS" dirty="0"/>
              <a:t> ž</a:t>
            </a:r>
            <a:r>
              <a:rPr lang="en-US" altLang="sr-Latn-RS" dirty="0" err="1"/>
              <a:t>elje</a:t>
            </a:r>
            <a:r>
              <a:rPr lang="en-US" altLang="sr-Latn-RS" dirty="0"/>
              <a:t> u</a:t>
            </a:r>
            <a:r>
              <a:rPr lang="hr-HR" altLang="sr-Latn-RS" dirty="0"/>
              <a:t>č</a:t>
            </a:r>
            <a:r>
              <a:rPr lang="en-US" altLang="sr-Latn-RS" dirty="0" err="1"/>
              <a:t>enika</a:t>
            </a:r>
            <a:r>
              <a:rPr lang="en-US" altLang="sr-Latn-RS" dirty="0"/>
              <a:t> </a:t>
            </a:r>
            <a:r>
              <a:rPr lang="en-US" altLang="sr-Latn-RS" dirty="0" err="1"/>
              <a:t>ili</a:t>
            </a:r>
            <a:r>
              <a:rPr lang="en-US" altLang="sr-Latn-RS" dirty="0"/>
              <a:t> </a:t>
            </a:r>
            <a:r>
              <a:rPr lang="en-US" altLang="sr-Latn-RS" dirty="0" err="1"/>
              <a:t>ambicija</a:t>
            </a:r>
            <a:r>
              <a:rPr lang="en-US" altLang="sr-Latn-RS" dirty="0"/>
              <a:t> </a:t>
            </a:r>
            <a:r>
              <a:rPr lang="en-US" altLang="sr-Latn-RS" dirty="0" err="1"/>
              <a:t>roditelja</a:t>
            </a:r>
            <a:r>
              <a:rPr lang="en-US" altLang="sr-Latn-RS" dirty="0"/>
              <a:t> ne </a:t>
            </a:r>
            <a:r>
              <a:rPr lang="en-US" altLang="sr-Latn-RS" dirty="0" err="1"/>
              <a:t>vodi</a:t>
            </a:r>
            <a:r>
              <a:rPr lang="en-US" altLang="sr-Latn-RS" dirty="0"/>
              <a:t> </a:t>
            </a:r>
            <a:r>
              <a:rPr lang="en-US" altLang="sr-Latn-RS" dirty="0" err="1"/>
              <a:t>pravom</a:t>
            </a:r>
            <a:r>
              <a:rPr lang="en-US" altLang="sr-Latn-RS" dirty="0"/>
              <a:t> </a:t>
            </a:r>
            <a:r>
              <a:rPr lang="en-US" altLang="sr-Latn-RS" dirty="0" err="1"/>
              <a:t>uspjehu</a:t>
            </a:r>
            <a:r>
              <a:rPr lang="hr-HR" altLang="sr-Latn-RS" dirty="0"/>
              <a:t>.</a:t>
            </a:r>
            <a:r>
              <a:rPr lang="en-US" altLang="sr-Latn-RS" dirty="0"/>
              <a:t> </a:t>
            </a:r>
            <a:endParaRPr lang="hr-HR" altLang="sr-Latn-RS" dirty="0"/>
          </a:p>
          <a:p>
            <a:endParaRPr lang="hr-HR" dirty="0"/>
          </a:p>
          <a:p>
            <a:r>
              <a:rPr lang="hr-HR" altLang="sr-Latn-RS" dirty="0"/>
              <a:t>N</a:t>
            </a:r>
            <a:r>
              <a:rPr lang="en-US" altLang="sr-Latn-RS" dirty="0" err="1"/>
              <a:t>ajbolji</a:t>
            </a:r>
            <a:r>
              <a:rPr lang="en-US" altLang="sr-Latn-RS" dirty="0"/>
              <a:t> </a:t>
            </a:r>
            <a:r>
              <a:rPr lang="en-US" altLang="sr-Latn-RS" dirty="0" err="1"/>
              <a:t>uspjeh</a:t>
            </a:r>
            <a:r>
              <a:rPr lang="en-US" altLang="sr-Latn-RS" dirty="0"/>
              <a:t> </a:t>
            </a:r>
            <a:r>
              <a:rPr lang="en-US" altLang="sr-Latn-RS" dirty="0" err="1"/>
              <a:t>posti</a:t>
            </a:r>
            <a:r>
              <a:rPr lang="hr-HR" altLang="sr-Latn-RS" dirty="0"/>
              <a:t>ž</a:t>
            </a:r>
            <a:r>
              <a:rPr lang="en-US" altLang="sr-Latn-RS" dirty="0"/>
              <a:t>e </a:t>
            </a:r>
            <a:r>
              <a:rPr lang="hr-HR" altLang="sr-Latn-RS" dirty="0"/>
              <a:t>se </a:t>
            </a:r>
            <a:r>
              <a:rPr lang="en-US" altLang="sr-Latn-RS" dirty="0" err="1"/>
              <a:t>ako</a:t>
            </a:r>
            <a:r>
              <a:rPr lang="en-US" altLang="sr-Latn-RS" dirty="0"/>
              <a:t> </a:t>
            </a:r>
            <a:r>
              <a:rPr lang="en-US" altLang="sr-Latn-RS" dirty="0" err="1"/>
              <a:t>su</a:t>
            </a:r>
            <a:r>
              <a:rPr lang="en-US" altLang="sr-Latn-RS" dirty="0"/>
              <a:t> </a:t>
            </a:r>
            <a:r>
              <a:rPr lang="en-US" altLang="sr-Latn-RS" dirty="0" err="1"/>
              <a:t>uskla</a:t>
            </a:r>
            <a:r>
              <a:rPr lang="hr-HR" altLang="sr-Latn-RS" dirty="0"/>
              <a:t>đ</a:t>
            </a:r>
            <a:r>
              <a:rPr lang="en-US" altLang="sr-Latn-RS" dirty="0" err="1"/>
              <a:t>ene</a:t>
            </a:r>
            <a:r>
              <a:rPr lang="en-US" altLang="sr-Latn-RS" dirty="0"/>
              <a:t> </a:t>
            </a:r>
            <a:r>
              <a:rPr lang="en-US" altLang="sr-Latn-RS" dirty="0" err="1"/>
              <a:t>sposobnosti</a:t>
            </a:r>
            <a:r>
              <a:rPr lang="hr-HR" altLang="sr-Latn-RS" dirty="0"/>
              <a:t>, </a:t>
            </a:r>
            <a:r>
              <a:rPr lang="en-US" altLang="sr-Latn-RS" dirty="0" err="1"/>
              <a:t>interesi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zahtjevi</a:t>
            </a:r>
            <a:r>
              <a:rPr lang="en-US" altLang="sr-Latn-RS" dirty="0"/>
              <a:t> </a:t>
            </a:r>
            <a:r>
              <a:rPr lang="en-US" altLang="sr-Latn-RS" dirty="0" err="1"/>
              <a:t>izabranog</a:t>
            </a:r>
            <a:r>
              <a:rPr lang="en-US" altLang="sr-Latn-RS" dirty="0"/>
              <a:t> </a:t>
            </a:r>
            <a:r>
              <a:rPr lang="en-US" altLang="sr-Latn-RS" dirty="0" err="1"/>
              <a:t>zanimanja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2953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1084"/>
            <a:ext cx="10515600" cy="8558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Hvala na pažnji!</a:t>
            </a:r>
            <a:endParaRPr lang="hr-HR" sz="44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87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Elementi</a:t>
            </a: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</a:p>
          <a:p>
            <a:pPr marL="0" lvl="0" indent="0">
              <a:buNone/>
            </a:pP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</a:t>
            </a:r>
            <a:r>
              <a:rPr lang="en-US" sz="16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element </a:t>
            </a:r>
            <a:r>
              <a:rPr lang="en-US" sz="1600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endParaRPr lang="en-U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Prosjeci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zaključnih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ocjena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iz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svih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nastavnih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predmeta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posljednja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četiri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razreda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(max. 20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bodova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Strukovni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program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trajanju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manjem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od tri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godine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Zaključne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ocjene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posljednja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dva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razreda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iz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Hrvatskog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Matematike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prvog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stranog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jezika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(max. 50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bodova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Strukovni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program od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najmanje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tri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godine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program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vezanih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obrta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Zaključne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ocjene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iz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triju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nastavnih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predmeta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važnih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nastavak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obrazovanja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pojedinim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programima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dva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propisana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Pravilnikom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jednom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odlučuje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škola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(max. 80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bodova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Gimnazijski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programi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strukovni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program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trajanju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najmanje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četiri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godine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Dodatni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element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Provjera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posebnih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znanja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vještina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sposobnosti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darovitosti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Rezultati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postignuti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natjecanjima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znanju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Rezultati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postignuti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natjecanjima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školskih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sportskih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društava</a:t>
            </a:r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Dodatni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bodovi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sportske</a:t>
            </a:r>
            <a: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odjele</a:t>
            </a:r>
            <a:endParaRPr lang="hr-HR" sz="14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4EE2DC-8DB7-4531-9F65-9A628A3D9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3"/>
            <a:ext cx="10515600" cy="1020330"/>
          </a:xfrm>
        </p:spPr>
        <p:txBody>
          <a:bodyPr/>
          <a:lstStyle/>
          <a:p>
            <a:r>
              <a:rPr lang="hr-HR" dirty="0"/>
              <a:t>Zajednički element vrednovanja</a:t>
            </a:r>
          </a:p>
        </p:txBody>
      </p:sp>
      <p:sp>
        <p:nvSpPr>
          <p:cNvPr id="3" name="Zaobljeni pravokutnik 3">
            <a:extLst>
              <a:ext uri="{FF2B5EF4-FFF2-40B4-BE49-F238E27FC236}">
                <a16:creationId xmlns:a16="http://schemas.microsoft.com/office/drawing/2014/main" id="{ED607625-1BE5-42F2-A76B-C3F89D443CAD}"/>
              </a:ext>
            </a:extLst>
          </p:cNvPr>
          <p:cNvSpPr/>
          <p:nvPr/>
        </p:nvSpPr>
        <p:spPr>
          <a:xfrm>
            <a:off x="744002" y="1103458"/>
            <a:ext cx="3168352" cy="54171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/>
              <a:t>Četverogodišnji gimnazijski i strukovni programi:</a:t>
            </a:r>
          </a:p>
          <a:p>
            <a:pPr algn="ctr"/>
            <a:endParaRPr lang="hr-HR" sz="1200" b="1" dirty="0"/>
          </a:p>
          <a:p>
            <a:pPr algn="ctr"/>
            <a:r>
              <a:rPr lang="hr-HR" dirty="0"/>
              <a:t>Opći uspjeh (5.-8. razred) zaokružen na dvije decimale</a:t>
            </a:r>
          </a:p>
          <a:p>
            <a:pPr algn="ctr"/>
            <a:r>
              <a:rPr lang="hr-HR" dirty="0"/>
              <a:t>+</a:t>
            </a:r>
          </a:p>
          <a:p>
            <a:pPr algn="ctr"/>
            <a:r>
              <a:rPr lang="hr-HR" dirty="0"/>
              <a:t>Zaključne ocjene iz nastavnih predmeta Hrvatski jezik, Matematika i prvi strani jezik (7. i 8. razred)</a:t>
            </a:r>
          </a:p>
          <a:p>
            <a:pPr algn="ctr"/>
            <a:r>
              <a:rPr lang="hr-HR" dirty="0"/>
              <a:t>+</a:t>
            </a:r>
          </a:p>
          <a:p>
            <a:pPr algn="ctr"/>
            <a:r>
              <a:rPr lang="hr-HR" dirty="0"/>
              <a:t>Zaključne ocjene 3 predmeta ovisno o programu (7. i 8.razred)</a:t>
            </a:r>
          </a:p>
          <a:p>
            <a:pPr algn="ctr"/>
            <a:r>
              <a:rPr lang="hr-HR" dirty="0"/>
              <a:t>=</a:t>
            </a:r>
          </a:p>
          <a:p>
            <a:pPr algn="ctr"/>
            <a:r>
              <a:rPr lang="hr-HR" dirty="0"/>
              <a:t>maksimalno </a:t>
            </a:r>
            <a:r>
              <a:rPr lang="hr-HR" b="1" dirty="0"/>
              <a:t>80</a:t>
            </a:r>
            <a:r>
              <a:rPr lang="hr-HR" dirty="0"/>
              <a:t> bodova</a:t>
            </a:r>
          </a:p>
        </p:txBody>
      </p:sp>
      <p:sp>
        <p:nvSpPr>
          <p:cNvPr id="4" name="Zaobljeni pravokutnik 5">
            <a:extLst>
              <a:ext uri="{FF2B5EF4-FFF2-40B4-BE49-F238E27FC236}">
                <a16:creationId xmlns:a16="http://schemas.microsoft.com/office/drawing/2014/main" id="{768A2864-ADA3-46C3-8330-635C86722B0F}"/>
              </a:ext>
            </a:extLst>
          </p:cNvPr>
          <p:cNvSpPr/>
          <p:nvPr/>
        </p:nvSpPr>
        <p:spPr>
          <a:xfrm>
            <a:off x="4671401" y="1103458"/>
            <a:ext cx="2607033" cy="49543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/>
              <a:t>Trogodišnji strukovni i obrtnički programi:</a:t>
            </a:r>
          </a:p>
          <a:p>
            <a:pPr algn="ctr"/>
            <a:endParaRPr lang="hr-HR" b="1" dirty="0"/>
          </a:p>
          <a:p>
            <a:pPr algn="ctr"/>
            <a:r>
              <a:rPr lang="hr-HR" dirty="0"/>
              <a:t>Opći uspjeh (5.-8. razred) zaokružen na dvije decimale</a:t>
            </a:r>
          </a:p>
          <a:p>
            <a:pPr algn="ctr"/>
            <a:r>
              <a:rPr lang="hr-HR" dirty="0"/>
              <a:t>+</a:t>
            </a:r>
          </a:p>
          <a:p>
            <a:pPr algn="ctr"/>
            <a:r>
              <a:rPr lang="hr-HR" dirty="0"/>
              <a:t>Zaključne ocjene iz nastavnih predmeta Hrvatski jezik, Matematika i prvi strani jezik (7. i 8. razred)</a:t>
            </a:r>
          </a:p>
          <a:p>
            <a:pPr algn="ctr"/>
            <a:r>
              <a:rPr lang="hr-HR" dirty="0"/>
              <a:t>=</a:t>
            </a:r>
          </a:p>
          <a:p>
            <a:pPr algn="ctr"/>
            <a:r>
              <a:rPr lang="hr-HR" dirty="0"/>
              <a:t>maksimalno </a:t>
            </a:r>
            <a:r>
              <a:rPr lang="hr-HR" b="1" dirty="0"/>
              <a:t>50</a:t>
            </a:r>
            <a:r>
              <a:rPr lang="hr-HR" dirty="0"/>
              <a:t> bodova</a:t>
            </a:r>
          </a:p>
        </p:txBody>
      </p:sp>
      <p:sp>
        <p:nvSpPr>
          <p:cNvPr id="5" name="Zaobljeni pravokutnik 6">
            <a:extLst>
              <a:ext uri="{FF2B5EF4-FFF2-40B4-BE49-F238E27FC236}">
                <a16:creationId xmlns:a16="http://schemas.microsoft.com/office/drawing/2014/main" id="{C245EEB9-E2C3-4622-BE22-BF48BA0E18B1}"/>
              </a:ext>
            </a:extLst>
          </p:cNvPr>
          <p:cNvSpPr/>
          <p:nvPr/>
        </p:nvSpPr>
        <p:spPr>
          <a:xfrm>
            <a:off x="8037481" y="1221548"/>
            <a:ext cx="2304256" cy="48965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/>
              <a:t>Strukovni programi u trajanju manjem od tri godine:</a:t>
            </a:r>
          </a:p>
          <a:p>
            <a:pPr algn="ctr"/>
            <a:endParaRPr lang="hr-HR" b="1" dirty="0"/>
          </a:p>
          <a:p>
            <a:pPr algn="ctr"/>
            <a:r>
              <a:rPr lang="hr-HR" dirty="0"/>
              <a:t>Opći uspjeh (5.-8. razred) zaokružen na dvije decimale</a:t>
            </a:r>
          </a:p>
          <a:p>
            <a:pPr algn="ctr"/>
            <a:r>
              <a:rPr lang="hr-HR" dirty="0"/>
              <a:t>=</a:t>
            </a:r>
          </a:p>
          <a:p>
            <a:pPr algn="ctr"/>
            <a:r>
              <a:rPr lang="hr-HR" dirty="0"/>
              <a:t>maksimalno </a:t>
            </a:r>
            <a:r>
              <a:rPr lang="hr-HR" b="1" dirty="0"/>
              <a:t>20</a:t>
            </a:r>
            <a:r>
              <a:rPr lang="hr-HR" dirty="0"/>
              <a:t> bodova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9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F01A5F-64CD-4B72-978D-776FC7C7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1784"/>
          </a:xfrm>
        </p:spPr>
        <p:txBody>
          <a:bodyPr/>
          <a:lstStyle/>
          <a:p>
            <a:r>
              <a:rPr lang="hr-HR" dirty="0"/>
              <a:t>Dodatni element  vrednovanja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6A961D-BFDD-4D1D-95FD-E8F73613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49777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hr-HR" b="1" dirty="0">
                <a:cs typeface="Andalus"/>
              </a:rPr>
              <a:t>na osnovi provjere posebnih znanja, vještina, sposobnosti i darovitosti: </a:t>
            </a:r>
          </a:p>
          <a:p>
            <a:pPr marL="0" indent="0">
              <a:buNone/>
              <a:defRPr/>
            </a:pPr>
            <a:r>
              <a:rPr lang="hr-HR" b="1" dirty="0">
                <a:cs typeface="Andalus"/>
              </a:rPr>
              <a:t>	</a:t>
            </a:r>
            <a:r>
              <a:rPr lang="hr-HR" sz="2400" b="1" dirty="0">
                <a:cs typeface="Andalus"/>
              </a:rPr>
              <a:t>- </a:t>
            </a:r>
            <a:r>
              <a:rPr lang="hr-HR" sz="2400" dirty="0">
                <a:cs typeface="Andalus"/>
              </a:rPr>
              <a:t>provode ih srednje škole </a:t>
            </a:r>
            <a:r>
              <a:rPr lang="hr-HR" sz="2400" b="1" dirty="0">
                <a:cs typeface="Andalus"/>
              </a:rPr>
              <a:t>(prijemni ispit)</a:t>
            </a:r>
          </a:p>
          <a:p>
            <a:pPr marL="0" indent="0">
              <a:buNone/>
              <a:defRPr/>
            </a:pPr>
            <a:r>
              <a:rPr lang="hr-HR" sz="2400" b="1" dirty="0">
                <a:cs typeface="Andalus"/>
              </a:rPr>
              <a:t>	- </a:t>
            </a:r>
            <a:r>
              <a:rPr lang="hr-HR" sz="2400" dirty="0">
                <a:cs typeface="Andalus"/>
              </a:rPr>
              <a:t>posebne provjere mogu se provoditi iz predmeta koji se boduju 			   zajedničkim elementom vrednovanja</a:t>
            </a:r>
          </a:p>
          <a:p>
            <a:pPr marL="0" indent="0">
              <a:buNone/>
              <a:defRPr/>
            </a:pPr>
            <a:r>
              <a:rPr lang="hr-HR" sz="2400" dirty="0">
                <a:cs typeface="Andalus"/>
              </a:rPr>
              <a:t>	- prijemni iz istog predmeta vrijedi u svim školama koje ga provode</a:t>
            </a:r>
          </a:p>
          <a:p>
            <a:pPr marL="0" indent="0">
              <a:buNone/>
              <a:defRPr/>
            </a:pPr>
            <a:r>
              <a:rPr lang="hr-HR" sz="2400" b="1" dirty="0">
                <a:cs typeface="Andalus"/>
              </a:rPr>
              <a:t>	- </a:t>
            </a:r>
            <a:r>
              <a:rPr lang="hr-HR" sz="2400" dirty="0">
                <a:cs typeface="Andalus"/>
              </a:rPr>
              <a:t>kandidat može ostvariti najviše </a:t>
            </a:r>
            <a:r>
              <a:rPr lang="hr-HR" sz="2400" b="1" dirty="0">
                <a:cs typeface="Andalus"/>
              </a:rPr>
              <a:t>10 bodova</a:t>
            </a:r>
          </a:p>
          <a:p>
            <a:pPr marL="0" indent="0">
              <a:buNone/>
              <a:defRPr/>
            </a:pPr>
            <a:r>
              <a:rPr lang="hr-HR" sz="2400" b="1" dirty="0">
                <a:cs typeface="Andalus"/>
              </a:rPr>
              <a:t>	</a:t>
            </a:r>
            <a:r>
              <a:rPr lang="hr-HR" sz="2400" dirty="0">
                <a:cs typeface="Andalus"/>
              </a:rPr>
              <a:t>- ako dva ili više kandidata na zadnjem mjestu ljestvice poretka 			imaju isti ukupan broj bodova, upisuje se onaj kandidat koji je 			ostvario veći broj bodova iz provjere posebnih znanja</a:t>
            </a:r>
          </a:p>
          <a:p>
            <a:pPr marL="0" indent="0">
              <a:buNone/>
              <a:defRPr/>
            </a:pPr>
            <a:r>
              <a:rPr lang="hr-HR" dirty="0">
                <a:cs typeface="Andalus"/>
              </a:rPr>
              <a:t>	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b="1" dirty="0">
                <a:cs typeface="Andalus"/>
              </a:rPr>
              <a:t>na osnovi rezultata postignutih na natjecanjima u znanju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b="1" dirty="0">
                <a:cs typeface="Andalus"/>
              </a:rPr>
              <a:t>na osnovi rezultata postignutih na natjecanjima školskih sportskih društava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602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2"/>
            <a:ext cx="8901196" cy="3809225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Elementi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r>
              <a:rPr lang="en-US" sz="2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</a:p>
          <a:p>
            <a:pPr marL="457200" lvl="1" indent="0">
              <a:buNone/>
            </a:pP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</a:t>
            </a:r>
            <a:r>
              <a:rPr lang="en-US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element </a:t>
            </a:r>
            <a:r>
              <a:rPr lang="en-US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r>
              <a:rPr lang="en-US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i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en-US" i="1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Pravo</a:t>
            </a:r>
            <a:r>
              <a:rPr lang="en-US" i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i="1" dirty="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prednosti</a:t>
            </a:r>
            <a:r>
              <a:rPr lang="en-US" i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zdravstvenim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teškoćama</a:t>
            </a: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koji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žive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otežanim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uvjetima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obrazovanja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uzrokovanim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nepovoljnim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ekonomskim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socijalnim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odgojnim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čimbenicima</a:t>
            </a: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Vrednovanje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kandidata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pripadnika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romske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nacionalne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manjine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kandidata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bez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roditeljske</a:t>
            </a: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skrbi</a:t>
            </a: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pripadnici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romske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nacionalne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manjine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– 2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boda</a:t>
            </a: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57300" lvl="2" indent="-342900">
              <a:buFont typeface="+mj-lt"/>
              <a:buAutoNum type="romanLcPeriod"/>
            </a:pP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bez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roditeljske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skrbi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– 1 bod</a:t>
            </a:r>
            <a:endParaRPr lang="hr-HR" dirty="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Pravilnik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elementima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kriterijima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Poseban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element </a:t>
            </a:r>
            <a:r>
              <a:rPr lang="en-US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vrednovanja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Pravo</a:t>
            </a:r>
            <a:r>
              <a:rPr lang="en-US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prednosti</a:t>
            </a:r>
            <a:endParaRPr lang="hr-H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00" y="2189019"/>
            <a:ext cx="9181995" cy="44282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ako dva ili više kandidata na zadnjem mjestu ljestvice poretka imaju isti ukupan broj bodova iz zajedničkog i dodatnog elementa vrednovanja upisuje se onaj kandidat koji ostvaruje pravo na poseban element vrednovanja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Zdravstvene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teškoće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2"/>
            <a:r>
              <a:rPr lang="en-US" sz="1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Prilog</a:t>
            </a:r>
            <a:r>
              <a:rPr lang="en-US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stručno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mišljenje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Službe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profesionalno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usmjeravanje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Hrvatskog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zavoda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zapošljavanje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najmanje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3, a u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pravilu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ea typeface="Source Sans Pro" panose="020B0503030403020204" pitchFamily="34" charset="0"/>
              </a:rPr>
              <a:t>Kandidati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koji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žive</a:t>
            </a:r>
            <a:r>
              <a:rPr lang="en-US" sz="1800" dirty="0">
                <a:ea typeface="Source Sans Pro" panose="020B0503030403020204" pitchFamily="34" charset="0"/>
              </a:rPr>
              <a:t> u </a:t>
            </a:r>
            <a:r>
              <a:rPr lang="en-US" sz="1800" dirty="0" err="1">
                <a:ea typeface="Source Sans Pro" panose="020B0503030403020204" pitchFamily="34" charset="0"/>
              </a:rPr>
              <a:t>otežanim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uvjetima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obrazovanja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uzrokovanim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nepovoljnim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ekonomskim</a:t>
            </a:r>
            <a:r>
              <a:rPr lang="en-US" sz="1800" dirty="0">
                <a:ea typeface="Source Sans Pro" panose="020B0503030403020204" pitchFamily="34" charset="0"/>
              </a:rPr>
              <a:t>, </a:t>
            </a:r>
            <a:r>
              <a:rPr lang="en-US" sz="1800" dirty="0" err="1">
                <a:ea typeface="Source Sans Pro" panose="020B0503030403020204" pitchFamily="34" charset="0"/>
              </a:rPr>
              <a:t>socijalnim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te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odgojnim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čimbenicima</a:t>
            </a:r>
            <a:endParaRPr lang="en-US" sz="1800" dirty="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/>
            </a:pPr>
            <a:r>
              <a:rPr lang="hr-HR" sz="1800" dirty="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800" dirty="0">
              <a:ea typeface="Source Sans Pro" panose="020B0503030403020204" pitchFamily="34" charset="0"/>
            </a:endParaRPr>
          </a:p>
          <a:p>
            <a:pPr lvl="2"/>
            <a:r>
              <a:rPr lang="en-US" sz="1800" b="1" dirty="0" err="1">
                <a:ea typeface="Source Sans Pro" panose="020B0503030403020204" pitchFamily="34" charset="0"/>
              </a:rPr>
              <a:t>Prilog</a:t>
            </a:r>
            <a:r>
              <a:rPr lang="en-US" sz="1800" b="1" dirty="0">
                <a:ea typeface="Source Sans Pro" panose="020B0503030403020204" pitchFamily="34" charset="0"/>
              </a:rPr>
              <a:t>: </a:t>
            </a:r>
            <a:r>
              <a:rPr lang="en-US" sz="1800" dirty="0" err="1">
                <a:ea typeface="Source Sans Pro" panose="020B0503030403020204" pitchFamily="34" charset="0"/>
              </a:rPr>
              <a:t>liječnička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potvrda</a:t>
            </a:r>
            <a:r>
              <a:rPr lang="en-US" sz="1800" dirty="0">
                <a:ea typeface="Source Sans Pro" panose="020B0503030403020204" pitchFamily="34" charset="0"/>
              </a:rPr>
              <a:t> o </a:t>
            </a:r>
            <a:r>
              <a:rPr lang="en-US" sz="1800" dirty="0" err="1">
                <a:ea typeface="Source Sans Pro" panose="020B0503030403020204" pitchFamily="34" charset="0"/>
              </a:rPr>
              <a:t>dugotrajnoj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težoj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bolesti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jednoga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i</a:t>
            </a:r>
            <a:r>
              <a:rPr lang="en-US" sz="1800" dirty="0">
                <a:ea typeface="Source Sans Pro" panose="020B0503030403020204" pitchFamily="34" charset="0"/>
              </a:rPr>
              <a:t>/</a:t>
            </a:r>
            <a:r>
              <a:rPr lang="en-US" sz="1800" dirty="0" err="1">
                <a:ea typeface="Source Sans Pro" panose="020B0503030403020204" pitchFamily="34" charset="0"/>
              </a:rPr>
              <a:t>ili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oba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roditelja</a:t>
            </a:r>
            <a:r>
              <a:rPr lang="en-US" sz="1800" dirty="0">
                <a:ea typeface="Source Sans Pro" panose="020B0503030403020204" pitchFamily="34" charset="0"/>
              </a:rPr>
              <a:t>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800" dirty="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800" dirty="0">
              <a:ea typeface="Source Sans Pro" panose="020B0503030403020204" pitchFamily="34" charset="0"/>
            </a:endParaRPr>
          </a:p>
          <a:p>
            <a:pPr lvl="2"/>
            <a:r>
              <a:rPr lang="en-US" sz="1800" b="1" dirty="0" err="1">
                <a:ea typeface="Source Sans Pro" panose="020B0503030403020204" pitchFamily="34" charset="0"/>
              </a:rPr>
              <a:t>Prilog</a:t>
            </a:r>
            <a:r>
              <a:rPr lang="en-US" sz="1800" b="1" dirty="0">
                <a:ea typeface="Source Sans Pro" panose="020B0503030403020204" pitchFamily="34" charset="0"/>
              </a:rPr>
              <a:t>: </a:t>
            </a:r>
            <a:r>
              <a:rPr lang="en-US" sz="1800" dirty="0" err="1">
                <a:ea typeface="Source Sans Pro" panose="020B0503030403020204" pitchFamily="34" charset="0"/>
              </a:rPr>
              <a:t>potvrda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nadležnoga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područnoga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ureda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Hrvatskoga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zavoda</a:t>
            </a:r>
            <a:r>
              <a:rPr lang="en-US" sz="1800" dirty="0">
                <a:ea typeface="Source Sans Pro" panose="020B0503030403020204" pitchFamily="34" charset="0"/>
              </a:rPr>
              <a:t> za </a:t>
            </a:r>
            <a:r>
              <a:rPr lang="en-US" sz="1800" dirty="0" err="1">
                <a:ea typeface="Source Sans Pro" panose="020B0503030403020204" pitchFamily="34" charset="0"/>
              </a:rPr>
              <a:t>zapošljavanje</a:t>
            </a:r>
            <a:r>
              <a:rPr lang="en-US" sz="1800" dirty="0">
                <a:ea typeface="Source Sans Pro" panose="020B0503030403020204" pitchFamily="34" charset="0"/>
              </a:rPr>
              <a:t> o </a:t>
            </a:r>
            <a:r>
              <a:rPr lang="en-US" sz="1800" dirty="0" err="1">
                <a:ea typeface="Source Sans Pro" panose="020B0503030403020204" pitchFamily="34" charset="0"/>
              </a:rPr>
              <a:t>dugotrajnoj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nezaposlenosti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oba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roditelja</a:t>
            </a:r>
            <a:r>
              <a:rPr lang="en-US" sz="1800" dirty="0">
                <a:ea typeface="Source Sans Pro" panose="020B0503030403020204" pitchFamily="34" charset="0"/>
              </a:rPr>
              <a:t>;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6" y="1980335"/>
            <a:ext cx="9078929" cy="4403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ea typeface="Source Sans Pro" panose="020B0503030403020204" pitchFamily="34" charset="0"/>
              </a:rPr>
              <a:t>Kandidati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koji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žive</a:t>
            </a:r>
            <a:r>
              <a:rPr lang="en-US" sz="1800" dirty="0">
                <a:ea typeface="Source Sans Pro" panose="020B0503030403020204" pitchFamily="34" charset="0"/>
              </a:rPr>
              <a:t> u </a:t>
            </a:r>
            <a:r>
              <a:rPr lang="en-US" sz="1800" dirty="0" err="1">
                <a:ea typeface="Source Sans Pro" panose="020B0503030403020204" pitchFamily="34" charset="0"/>
              </a:rPr>
              <a:t>otežanim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uvjetima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obrazovanja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uzrokovanim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nepovoljnim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ekonomskim</a:t>
            </a:r>
            <a:r>
              <a:rPr lang="en-US" sz="1800" dirty="0">
                <a:ea typeface="Source Sans Pro" panose="020B0503030403020204" pitchFamily="34" charset="0"/>
              </a:rPr>
              <a:t>, </a:t>
            </a:r>
            <a:r>
              <a:rPr lang="en-US" sz="1800" dirty="0" err="1">
                <a:ea typeface="Source Sans Pro" panose="020B0503030403020204" pitchFamily="34" charset="0"/>
              </a:rPr>
              <a:t>socijalnim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te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odgojnim</a:t>
            </a:r>
            <a:r>
              <a:rPr lang="en-US" sz="1800" dirty="0">
                <a:ea typeface="Source Sans Pro" panose="020B0503030403020204" pitchFamily="34" charset="0"/>
              </a:rPr>
              <a:t> </a:t>
            </a:r>
            <a:r>
              <a:rPr lang="en-US" sz="1800" dirty="0" err="1">
                <a:ea typeface="Source Sans Pro" panose="020B0503030403020204" pitchFamily="34" charset="0"/>
              </a:rPr>
              <a:t>čimbenicima</a:t>
            </a:r>
            <a:endParaRPr lang="en-US" sz="1800" dirty="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endParaRPr lang="en-US" sz="1800" dirty="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800" dirty="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800" dirty="0">
              <a:ea typeface="Source Sans Pro" panose="020B0503030403020204" pitchFamily="34" charset="0"/>
            </a:endParaRPr>
          </a:p>
          <a:p>
            <a:pPr lvl="2"/>
            <a:r>
              <a:rPr lang="en-US" sz="1800" b="1" dirty="0" err="1">
                <a:ea typeface="Source Sans Pro" panose="020B0503030403020204" pitchFamily="34" charset="0"/>
              </a:rPr>
              <a:t>Prilog</a:t>
            </a:r>
            <a:r>
              <a:rPr lang="en-US" sz="1800" b="1" dirty="0">
                <a:ea typeface="Source Sans Pro" panose="020B0503030403020204" pitchFamily="34" charset="0"/>
              </a:rPr>
              <a:t>: </a:t>
            </a:r>
            <a:r>
              <a:rPr lang="hr-HR" sz="1800" dirty="0" err="1">
                <a:effectLst/>
                <a:ea typeface="Times New Roman" panose="02020603050405020304" pitchFamily="18" charset="0"/>
              </a:rPr>
              <a:t>potvrd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a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800" b="1" dirty="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800" dirty="0">
                <a:ea typeface="Source Sans Pro" panose="020B0503030403020204" pitchFamily="34" charset="0"/>
              </a:rPr>
              <a:t>mu je jedan roditelj preminuo;</a:t>
            </a:r>
            <a:endParaRPr lang="en-US" sz="1800" dirty="0">
              <a:ea typeface="Source Sans Pro" panose="020B0503030403020204" pitchFamily="34" charset="0"/>
            </a:endParaRPr>
          </a:p>
          <a:p>
            <a:pPr lvl="2"/>
            <a:r>
              <a:rPr lang="en-US" sz="1800" b="1" dirty="0" err="1">
                <a:ea typeface="Times New Roman" panose="02020603050405020304" pitchFamily="18" charset="0"/>
              </a:rPr>
              <a:t>Prilog</a:t>
            </a:r>
            <a:r>
              <a:rPr lang="en-US" sz="1800" b="1" dirty="0">
                <a:ea typeface="Times New Roman" panose="02020603050405020304" pitchFamily="18" charset="0"/>
              </a:rPr>
              <a:t>: 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isprav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a</a:t>
            </a:r>
            <a:r>
              <a:rPr lang="hr-HR" sz="1800" dirty="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A5CF4C609EB64BAC8D6DC5FC8245BA" ma:contentTypeVersion="18" ma:contentTypeDescription="Stvaranje novog dokumenta." ma:contentTypeScope="" ma:versionID="747b2fb1304a7e56b9383b26ed07981b">
  <xsd:schema xmlns:xsd="http://www.w3.org/2001/XMLSchema" xmlns:xs="http://www.w3.org/2001/XMLSchema" xmlns:p="http://schemas.microsoft.com/office/2006/metadata/properties" xmlns:ns2="bf74dda1-592a-4df4-8263-7d02cb3833a6" xmlns:ns3="a3b625e1-1c2f-4c26-a46e-26224a11f626" xmlns:ns4="540f58dd-fae0-4d8a-89ed-5b9f4de124c7" targetNamespace="http://schemas.microsoft.com/office/2006/metadata/properties" ma:root="true" ma:fieldsID="a46fbfe313f56a93ce21905d46048176" ns2:_="" ns3:_="" ns4:_="">
    <xsd:import namespace="bf74dda1-592a-4df4-8263-7d02cb3833a6"/>
    <xsd:import namespace="a3b625e1-1c2f-4c26-a46e-26224a11f626"/>
    <xsd:import namespace="540f58dd-fae0-4d8a-89ed-5b9f4de124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4dda1-592a-4df4-8263-7d02cb3833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Raspršivanje savjeta za zajedničko korištenje" ma:internalName="SharingHintHash" ma:readOnly="true">
      <xsd:simpleType>
        <xsd:restriction base="dms:Text"/>
      </xsd:simpleType>
    </xsd:element>
    <xsd:element name="SharedWithDetails" ma:index="10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625e1-1c2f-4c26-a46e-26224a11f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Oznake slika" ma:readOnly="false" ma:fieldId="{5cf76f15-5ced-4ddc-b409-7134ff3c332f}" ma:taxonomyMulti="true" ma:sspId="6d986ede-ccc4-4a57-b6a6-e316a042c0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f58dd-fae0-4d8a-89ed-5b9f4de124c7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cab3d0d-e970-44dc-844c-bd77915a7bdf}" ma:internalName="TaxCatchAll" ma:showField="CatchAllData" ma:web="540f58dd-fae0-4d8a-89ed-5b9f4de124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F77CFA-E6A5-4EAD-BE95-B655D7FA77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74dda1-592a-4df4-8263-7d02cb3833a6"/>
    <ds:schemaRef ds:uri="a3b625e1-1c2f-4c26-a46e-26224a11f626"/>
    <ds:schemaRef ds:uri="540f58dd-fae0-4d8a-89ed-5b9f4de124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668B43-C384-4348-8F64-F96D6A2955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2127</Words>
  <Application>Microsoft Office PowerPoint</Application>
  <PresentationFormat>Široki zaslon</PresentationFormat>
  <Paragraphs>317</Paragraphs>
  <Slides>21</Slides>
  <Notes>16</Notes>
  <HiddenSlides>0</HiddenSlides>
  <MMClips>0</MMClips>
  <ScaleCrop>false</ScaleCrop>
  <HeadingPairs>
    <vt:vector size="8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33" baseType="lpstr">
      <vt:lpstr>Andalus</vt:lpstr>
      <vt:lpstr>Arial</vt:lpstr>
      <vt:lpstr>Calibri</vt:lpstr>
      <vt:lpstr>Minion Pro</vt:lpstr>
      <vt:lpstr>Minion Pro Cond</vt:lpstr>
      <vt:lpstr>Open Sans</vt:lpstr>
      <vt:lpstr>Segoe UI</vt:lpstr>
      <vt:lpstr>Source Sans Pro</vt:lpstr>
      <vt:lpstr>Times New Roman</vt:lpstr>
      <vt:lpstr>Wingdings</vt:lpstr>
      <vt:lpstr>1_Office Theme</vt:lpstr>
      <vt:lpstr>Acrobat Document</vt:lpstr>
      <vt:lpstr>PowerPoint prezentacija</vt:lpstr>
      <vt:lpstr>Upisi u srednju - poveznice</vt:lpstr>
      <vt:lpstr>PowerPoint prezentacija</vt:lpstr>
      <vt:lpstr>Zajednički element vrednovanja</vt:lpstr>
      <vt:lpstr>Dodatni element  vrednovanja</vt:lpstr>
      <vt:lpstr>PowerPoint prezentacija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PowerPoint prezentacija</vt:lpstr>
      <vt:lpstr>Pravilnik o elementima i kriterijima vrednovanja - Kandidati s teškoćama u razvoju</vt:lpstr>
      <vt:lpstr>Odluka o upisu</vt:lpstr>
      <vt:lpstr>PowerPoint prezentacija</vt:lpstr>
      <vt:lpstr>Prateći materijali za upise – kandidati i roditelji</vt:lpstr>
      <vt:lpstr>Poslovi za učenike i roditelje/skrbnike</vt:lpstr>
      <vt:lpstr>Postupak preuzimanja i prenošenja upisnice</vt:lpstr>
      <vt:lpstr>PowerPoint prezentacija</vt:lpstr>
      <vt:lpstr>PowerPoint prezentacija</vt:lpstr>
      <vt:lpstr>PowerPoint prezentacija</vt:lpstr>
      <vt:lpstr>MOGUĆNOSTI + INTERESI + ŽELJE (razmislite zajedno)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Matea</cp:lastModifiedBy>
  <cp:revision>24</cp:revision>
  <dcterms:created xsi:type="dcterms:W3CDTF">2023-04-03T10:48:35Z</dcterms:created>
  <dcterms:modified xsi:type="dcterms:W3CDTF">2024-06-05T08:57:08Z</dcterms:modified>
</cp:coreProperties>
</file>