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57" r:id="rId3"/>
    <p:sldId id="369" r:id="rId4"/>
    <p:sldId id="377" r:id="rId5"/>
    <p:sldId id="363" r:id="rId6"/>
    <p:sldId id="375" r:id="rId7"/>
    <p:sldId id="376" r:id="rId8"/>
    <p:sldId id="367" r:id="rId9"/>
    <p:sldId id="368" r:id="rId10"/>
    <p:sldId id="371" r:id="rId11"/>
    <p:sldId id="372" r:id="rId12"/>
    <p:sldId id="374" r:id="rId13"/>
    <p:sldId id="366" r:id="rId14"/>
    <p:sldId id="362" r:id="rId15"/>
    <p:sldId id="318" r:id="rId16"/>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zija Horvat" initials="TH" lastIdx="1" clrIdx="0">
    <p:extLst>
      <p:ext uri="{19B8F6BF-5375-455C-9EA6-DF929625EA0E}">
        <p15:presenceInfo xmlns:p15="http://schemas.microsoft.com/office/powerpoint/2012/main" userId="S-1-5-21-1850893764-526910161-620655208-25915" providerId="AD"/>
      </p:ext>
    </p:extLst>
  </p:cmAuthor>
  <p:cmAuthor id="2" name="Irena Majvald Bjedov" initials="IMB" lastIdx="2" clrIdx="1">
    <p:extLst>
      <p:ext uri="{19B8F6BF-5375-455C-9EA6-DF929625EA0E}">
        <p15:presenceInfo xmlns:p15="http://schemas.microsoft.com/office/powerpoint/2012/main" userId="S-1-5-21-1850893764-526910161-620655208-54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1" autoAdjust="0"/>
    <p:restoredTop sz="94660"/>
  </p:normalViewPr>
  <p:slideViewPr>
    <p:cSldViewPr>
      <p:cViewPr varScale="1">
        <p:scale>
          <a:sx n="72" d="100"/>
          <a:sy n="72" d="100"/>
        </p:scale>
        <p:origin x="134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B3CB0-95B3-4917-971C-0BF92D3563B0}" type="datetimeFigureOut">
              <a:rPr lang="hr-HR" smtClean="0"/>
              <a:t>4.6.2024.</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6979AB-189F-4904-83CD-34974B67E65D}" type="slidenum">
              <a:rPr lang="hr-HR" smtClean="0"/>
              <a:t>‹#›</a:t>
            </a:fld>
            <a:endParaRPr lang="hr-HR"/>
          </a:p>
        </p:txBody>
      </p:sp>
    </p:spTree>
    <p:extLst>
      <p:ext uri="{BB962C8B-B14F-4D97-AF65-F5344CB8AC3E}">
        <p14:creationId xmlns:p14="http://schemas.microsoft.com/office/powerpoint/2010/main" val="501744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hr-HR" sz="1200" b="1" dirty="0"/>
          </a:p>
        </p:txBody>
      </p:sp>
      <p:sp>
        <p:nvSpPr>
          <p:cNvPr id="4" name="Slide Number Placeholder 3"/>
          <p:cNvSpPr>
            <a:spLocks noGrp="1"/>
          </p:cNvSpPr>
          <p:nvPr>
            <p:ph type="sldNum" sz="quarter" idx="10"/>
          </p:nvPr>
        </p:nvSpPr>
        <p:spPr/>
        <p:txBody>
          <a:bodyPr/>
          <a:lstStyle/>
          <a:p>
            <a:pPr>
              <a:defRPr/>
            </a:pPr>
            <a:fld id="{1182C5E8-2295-41A8-A269-933DC333655E}" type="slidenum">
              <a:rPr lang="hr-HR" smtClean="0"/>
              <a:pPr>
                <a:defRPr/>
              </a:pPr>
              <a:t>13</a:t>
            </a:fld>
            <a:endParaRPr lang="hr-HR"/>
          </a:p>
        </p:txBody>
      </p:sp>
    </p:spTree>
    <p:extLst>
      <p:ext uri="{BB962C8B-B14F-4D97-AF65-F5344CB8AC3E}">
        <p14:creationId xmlns:p14="http://schemas.microsoft.com/office/powerpoint/2010/main" val="3494712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250825" y="476250"/>
            <a:ext cx="2393950" cy="1081088"/>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2871788" y="0"/>
            <a:ext cx="6272212"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6" name="Date Placeholder 3"/>
          <p:cNvSpPr>
            <a:spLocks noGrp="1"/>
          </p:cNvSpPr>
          <p:nvPr>
            <p:ph type="dt" sz="half" idx="10"/>
          </p:nvPr>
        </p:nvSpPr>
        <p:spPr/>
        <p:txBody>
          <a:bodyPr/>
          <a:lstStyle>
            <a:lvl1pPr>
              <a:defRPr/>
            </a:lvl1pPr>
          </a:lstStyle>
          <a:p>
            <a:fld id="{3C063CE9-41AC-44B6-97E9-7CA224A38917}" type="datetimeFigureOut">
              <a:rPr lang="hr-HR" smtClean="0"/>
              <a:t>4.6.2024.</a:t>
            </a:fld>
            <a:endParaRPr lang="hr-HR"/>
          </a:p>
        </p:txBody>
      </p:sp>
      <p:sp>
        <p:nvSpPr>
          <p:cNvPr id="7" name="Footer Placeholder 4"/>
          <p:cNvSpPr>
            <a:spLocks noGrp="1"/>
          </p:cNvSpPr>
          <p:nvPr>
            <p:ph type="ftr" sz="quarter" idx="11"/>
          </p:nvPr>
        </p:nvSpPr>
        <p:spPr/>
        <p:txBody>
          <a:bodyPr/>
          <a:lstStyle>
            <a:lvl1pPr>
              <a:defRPr/>
            </a:lvl1pPr>
          </a:lstStyle>
          <a:p>
            <a:endParaRPr lang="hr-HR"/>
          </a:p>
        </p:txBody>
      </p:sp>
      <p:sp>
        <p:nvSpPr>
          <p:cNvPr id="8"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46782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fld id="{3C063CE9-41AC-44B6-97E9-7CA224A38917}" type="datetimeFigureOut">
              <a:rPr lang="hr-HR" smtClean="0"/>
              <a:t>4.6.2024.</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74882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fld id="{3C063CE9-41AC-44B6-97E9-7CA224A38917}" type="datetimeFigureOut">
              <a:rPr lang="hr-HR" smtClean="0"/>
              <a:t>4.6.2024.</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1023824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4.6.2024.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636019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4.6.2024.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72315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85FC69-8700-43C3-967A-6A1363B6970D}" type="datetimeFigureOut">
              <a:rPr lang="hr-HR" smtClean="0"/>
              <a:t>4.6.2024.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277787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EC85FC69-8700-43C3-967A-6A1363B6970D}" type="datetimeFigureOut">
              <a:rPr lang="hr-HR" smtClean="0"/>
              <a:t>4.6.2024.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885750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EC85FC69-8700-43C3-967A-6A1363B6970D}" type="datetimeFigureOut">
              <a:rPr lang="hr-HR" smtClean="0"/>
              <a:t>4.6.2024.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554502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EC85FC69-8700-43C3-967A-6A1363B6970D}" type="datetimeFigureOut">
              <a:rPr lang="hr-HR" smtClean="0"/>
              <a:t>4.6.2024.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290265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5FC69-8700-43C3-967A-6A1363B6970D}" type="datetimeFigureOut">
              <a:rPr lang="hr-HR" smtClean="0"/>
              <a:t>4.6.2024.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495710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85FC69-8700-43C3-967A-6A1363B6970D}" type="datetimeFigureOut">
              <a:rPr lang="hr-HR" smtClean="0"/>
              <a:t>4.6.2024.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61973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srcRect/>
          <a:stretch>
            <a:fillRect/>
          </a:stretch>
        </p:blipFill>
        <p:spPr bwMode="auto">
          <a:xfrm>
            <a:off x="7308850" y="188913"/>
            <a:ext cx="1727200" cy="792162"/>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4.6.2024.</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690563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85FC69-8700-43C3-967A-6A1363B6970D}" type="datetimeFigureOut">
              <a:rPr lang="hr-HR" smtClean="0"/>
              <a:t>4.6.2024.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181498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4.6.2024.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40472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4.6.2024.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04038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C063CE9-41AC-44B6-97E9-7CA224A38917}" type="datetimeFigureOut">
              <a:rPr lang="hr-HR" smtClean="0"/>
              <a:t>4.6.2024.</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94232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4.6.2024.</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166018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3"/>
          <p:cNvSpPr>
            <a:spLocks noGrp="1"/>
          </p:cNvSpPr>
          <p:nvPr>
            <p:ph type="dt" sz="half" idx="10"/>
          </p:nvPr>
        </p:nvSpPr>
        <p:spPr/>
        <p:txBody>
          <a:bodyPr/>
          <a:lstStyle>
            <a:lvl1pPr>
              <a:defRPr/>
            </a:lvl1pPr>
          </a:lstStyle>
          <a:p>
            <a:fld id="{3C063CE9-41AC-44B6-97E9-7CA224A38917}" type="datetimeFigureOut">
              <a:rPr lang="hr-HR" smtClean="0"/>
              <a:t>4.6.2024.</a:t>
            </a:fld>
            <a:endParaRPr lang="hr-HR"/>
          </a:p>
        </p:txBody>
      </p:sp>
      <p:sp>
        <p:nvSpPr>
          <p:cNvPr id="8" name="Footer Placeholder 4"/>
          <p:cNvSpPr>
            <a:spLocks noGrp="1"/>
          </p:cNvSpPr>
          <p:nvPr>
            <p:ph type="ftr" sz="quarter" idx="11"/>
          </p:nvPr>
        </p:nvSpPr>
        <p:spPr/>
        <p:txBody>
          <a:bodyPr/>
          <a:lstStyle>
            <a:lvl1pPr>
              <a:defRPr/>
            </a:lvl1pPr>
          </a:lstStyle>
          <a:p>
            <a:endParaRPr lang="hr-HR"/>
          </a:p>
        </p:txBody>
      </p:sp>
      <p:sp>
        <p:nvSpPr>
          <p:cNvPr id="9"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33951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3"/>
          <p:cNvSpPr>
            <a:spLocks noGrp="1"/>
          </p:cNvSpPr>
          <p:nvPr>
            <p:ph type="dt" sz="half" idx="10"/>
          </p:nvPr>
        </p:nvSpPr>
        <p:spPr/>
        <p:txBody>
          <a:bodyPr/>
          <a:lstStyle>
            <a:lvl1pPr>
              <a:defRPr/>
            </a:lvl1pPr>
          </a:lstStyle>
          <a:p>
            <a:fld id="{3C063CE9-41AC-44B6-97E9-7CA224A38917}" type="datetimeFigureOut">
              <a:rPr lang="hr-HR" smtClean="0"/>
              <a:t>4.6.2024.</a:t>
            </a:fld>
            <a:endParaRPr lang="hr-HR"/>
          </a:p>
        </p:txBody>
      </p:sp>
      <p:sp>
        <p:nvSpPr>
          <p:cNvPr id="4" name="Footer Placeholder 4"/>
          <p:cNvSpPr>
            <a:spLocks noGrp="1"/>
          </p:cNvSpPr>
          <p:nvPr>
            <p:ph type="ftr" sz="quarter" idx="11"/>
          </p:nvPr>
        </p:nvSpPr>
        <p:spPr/>
        <p:txBody>
          <a:bodyPr/>
          <a:lstStyle>
            <a:lvl1pPr>
              <a:defRPr/>
            </a:lvl1pPr>
          </a:lstStyle>
          <a:p>
            <a:endParaRPr lang="hr-HR"/>
          </a:p>
        </p:txBody>
      </p:sp>
      <p:sp>
        <p:nvSpPr>
          <p:cNvPr id="5"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409162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C063CE9-41AC-44B6-97E9-7CA224A38917}" type="datetimeFigureOut">
              <a:rPr lang="hr-HR" smtClean="0"/>
              <a:t>4.6.2024.</a:t>
            </a:fld>
            <a:endParaRPr lang="hr-HR"/>
          </a:p>
        </p:txBody>
      </p:sp>
      <p:sp>
        <p:nvSpPr>
          <p:cNvPr id="3" name="Footer Placeholder 4"/>
          <p:cNvSpPr>
            <a:spLocks noGrp="1"/>
          </p:cNvSpPr>
          <p:nvPr>
            <p:ph type="ftr" sz="quarter" idx="11"/>
          </p:nvPr>
        </p:nvSpPr>
        <p:spPr/>
        <p:txBody>
          <a:bodyPr/>
          <a:lstStyle>
            <a:lvl1pPr>
              <a:defRPr/>
            </a:lvl1pPr>
          </a:lstStyle>
          <a:p>
            <a:endParaRPr lang="hr-HR"/>
          </a:p>
        </p:txBody>
      </p:sp>
      <p:sp>
        <p:nvSpPr>
          <p:cNvPr id="4"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95092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4.6.2024.</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64930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4.6.2024.</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209881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hr-H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3C063CE9-41AC-44B6-97E9-7CA224A38917}" type="datetimeFigureOut">
              <a:rPr lang="hr-HR" smtClean="0"/>
              <a:t>4.6.2024.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887487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5FC69-8700-43C3-967A-6A1363B6970D}" type="datetimeFigureOut">
              <a:rPr lang="hr-HR" smtClean="0"/>
              <a:t>4.6.2024.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5DC65-3C2C-4873-A1EB-5C9EE4909E4E}" type="slidenum">
              <a:rPr lang="hr-HR" smtClean="0"/>
              <a:t>‹#›</a:t>
            </a:fld>
            <a:endParaRPr lang="hr-HR"/>
          </a:p>
        </p:txBody>
      </p:sp>
    </p:spTree>
    <p:extLst>
      <p:ext uri="{BB962C8B-B14F-4D97-AF65-F5344CB8AC3E}">
        <p14:creationId xmlns:p14="http://schemas.microsoft.com/office/powerpoint/2010/main" val="22009949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zo.gov.hr/" TargetMode="External"/><Relationship Id="rId2" Type="http://schemas.openxmlformats.org/officeDocument/2006/relationships/hyperlink" Target="http://www.stipendije.info/"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hyperlink" Target="https://cisok.h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isok.h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hzz.hr/usluge/publikacije-hzz-a/obrazovne/" TargetMode="External"/><Relationship Id="rId2" Type="http://schemas.openxmlformats.org/officeDocument/2006/relationships/hyperlink" Target="http://www.hzz.h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1840" y="620688"/>
            <a:ext cx="5904656" cy="3384376"/>
          </a:xfrm>
        </p:spPr>
        <p:txBody>
          <a:bodyPr>
            <a:noAutofit/>
          </a:bodyPr>
          <a:lstStyle/>
          <a:p>
            <a:pPr>
              <a:spcBef>
                <a:spcPts val="1200"/>
              </a:spcBef>
              <a:spcAft>
                <a:spcPts val="1800"/>
              </a:spcAft>
            </a:pPr>
            <a:r>
              <a:rPr lang="hr-HR" sz="3600" b="1" dirty="0">
                <a:solidFill>
                  <a:schemeClr val="bg1"/>
                </a:solidFill>
              </a:rPr>
              <a:t>Centar za informiranje</a:t>
            </a:r>
            <a:br>
              <a:rPr lang="hr-HR" sz="3600" b="1" dirty="0">
                <a:solidFill>
                  <a:schemeClr val="bg1"/>
                </a:solidFill>
              </a:rPr>
            </a:br>
            <a:r>
              <a:rPr lang="hr-HR" sz="3600" b="1" dirty="0">
                <a:solidFill>
                  <a:schemeClr val="bg1"/>
                </a:solidFill>
              </a:rPr>
              <a:t>i savjetovanje o karijeri</a:t>
            </a:r>
            <a:br>
              <a:rPr lang="hr-HR" sz="3600" b="1" dirty="0">
                <a:solidFill>
                  <a:schemeClr val="bg1"/>
                </a:solidFill>
              </a:rPr>
            </a:br>
            <a:br>
              <a:rPr lang="hr-HR" sz="3600" b="1" dirty="0">
                <a:solidFill>
                  <a:schemeClr val="bg1"/>
                </a:solidFill>
              </a:rPr>
            </a:br>
            <a:r>
              <a:rPr lang="hr-HR" sz="3600" b="1" dirty="0">
                <a:solidFill>
                  <a:schemeClr val="bg1"/>
                </a:solidFill>
              </a:rPr>
              <a:t>UPIS U SREDNJU ŠKOLU TRŽIŠTE RADA </a:t>
            </a:r>
            <a:br>
              <a:rPr lang="hr-HR" sz="3600" b="1" dirty="0">
                <a:solidFill>
                  <a:schemeClr val="bg1"/>
                </a:solidFill>
              </a:rPr>
            </a:br>
            <a:r>
              <a:rPr lang="hr-HR" sz="3600" b="1" dirty="0">
                <a:solidFill>
                  <a:schemeClr val="bg1"/>
                </a:solidFill>
              </a:rPr>
              <a:t>(</a:t>
            </a:r>
            <a:r>
              <a:rPr lang="hr-HR" sz="3600" b="1" dirty="0" err="1">
                <a:solidFill>
                  <a:schemeClr val="bg1"/>
                </a:solidFill>
              </a:rPr>
              <a:t>zapošljivost</a:t>
            </a:r>
            <a:r>
              <a:rPr lang="hr-HR" sz="3600" b="1" dirty="0">
                <a:solidFill>
                  <a:schemeClr val="bg1"/>
                </a:solidFill>
              </a:rPr>
              <a:t>, deficitarna zanimanja, stipendije)</a:t>
            </a:r>
            <a:endParaRPr lang="hr-HR" sz="3600" dirty="0">
              <a:solidFill>
                <a:schemeClr val="bg1"/>
              </a:solidFill>
            </a:endParaRPr>
          </a:p>
        </p:txBody>
      </p:sp>
      <p:sp>
        <p:nvSpPr>
          <p:cNvPr id="4" name="Subtitle 3"/>
          <p:cNvSpPr>
            <a:spLocks noGrp="1"/>
          </p:cNvSpPr>
          <p:nvPr>
            <p:ph type="subTitle" idx="1"/>
          </p:nvPr>
        </p:nvSpPr>
        <p:spPr>
          <a:xfrm>
            <a:off x="2843808" y="5082034"/>
            <a:ext cx="6202835" cy="1752600"/>
          </a:xfrm>
        </p:spPr>
        <p:txBody>
          <a:bodyPr/>
          <a:lstStyle/>
          <a:p>
            <a:pPr algn="l"/>
            <a:endParaRPr lang="hr-HR" sz="1400" dirty="0">
              <a:solidFill>
                <a:schemeClr val="bg1"/>
              </a:solidFill>
            </a:endParaRPr>
          </a:p>
          <a:p>
            <a:pPr algn="l"/>
            <a:r>
              <a:rPr lang="hr-HR" sz="1400" dirty="0">
                <a:solidFill>
                  <a:schemeClr val="bg1"/>
                </a:solidFill>
              </a:rPr>
              <a:t>Cjelokupni sadržaj prezentacije je zaštićen autorskim pravima. </a:t>
            </a:r>
          </a:p>
          <a:p>
            <a:pPr algn="l"/>
            <a:r>
              <a:rPr lang="hr-HR" sz="1400" dirty="0">
                <a:solidFill>
                  <a:schemeClr val="bg1"/>
                </a:solidFill>
              </a:rPr>
              <a:t>Nije dozvoljeno korištenje (u cijelosti ili dijelom), prenošenje (elektronsko ili na drugi način), izmjena, ili upotreba ovih sadržaja bilo za javne bilo za komercijalne svrhe bez prethodnog pismenog odobrenja CISOK-a i HZZ-a</a:t>
            </a:r>
          </a:p>
          <a:p>
            <a:pPr algn="l"/>
            <a:endParaRPr lang="hr-HR"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5877272"/>
            <a:ext cx="15843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036" y="5983634"/>
            <a:ext cx="10001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55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600" b="1" dirty="0">
                <a:solidFill>
                  <a:srgbClr val="00B0F0"/>
                </a:solidFill>
              </a:rPr>
              <a:t>STIPENDIJE</a:t>
            </a:r>
            <a:endParaRPr lang="hr-HR" sz="3600" dirty="0"/>
          </a:p>
        </p:txBody>
      </p:sp>
      <p:sp>
        <p:nvSpPr>
          <p:cNvPr id="3" name="Content Placeholder 2"/>
          <p:cNvSpPr>
            <a:spLocks noGrp="1"/>
          </p:cNvSpPr>
          <p:nvPr>
            <p:ph idx="1"/>
          </p:nvPr>
        </p:nvSpPr>
        <p:spPr/>
        <p:txBody>
          <a:bodyPr/>
          <a:lstStyle/>
          <a:p>
            <a:r>
              <a:rPr lang="hr-HR" sz="2400" dirty="0"/>
              <a:t>Stipendije su oblik financijske pomoći koji se dodjeljuje pojedincima za potrebe njihova obrazovanja, profesionalnog usavršavanja ili istraživanja. Dodjeljuju se na temelju akademskog uspjeha, posebnih talenata, socijalnog statusa ili pripadnosti određenoj društvenoj ili etničkoj skupini</a:t>
            </a:r>
          </a:p>
          <a:p>
            <a:r>
              <a:rPr lang="hr-HR" sz="2400" dirty="0"/>
              <a:t>informacije o stipendijama možete pronaći na:</a:t>
            </a:r>
          </a:p>
          <a:p>
            <a:pPr marL="0" indent="0">
              <a:buNone/>
            </a:pPr>
            <a:r>
              <a:rPr lang="hr-HR" sz="2400" dirty="0">
                <a:hlinkClick r:id="rId2"/>
              </a:rPr>
              <a:t>http://www.stipendije.info/</a:t>
            </a:r>
            <a:endParaRPr lang="hr-HR" sz="2400" dirty="0"/>
          </a:p>
          <a:p>
            <a:pPr marL="0" indent="0">
              <a:buNone/>
            </a:pPr>
            <a:r>
              <a:rPr lang="hr-HR" sz="2400" dirty="0">
                <a:hlinkClick r:id="rId3"/>
              </a:rPr>
              <a:t>https://mzo.gov.hr/</a:t>
            </a:r>
            <a:endParaRPr lang="hr-HR" sz="2400" dirty="0"/>
          </a:p>
          <a:p>
            <a:pPr marL="0" indent="0">
              <a:buNone/>
            </a:pPr>
            <a:r>
              <a:rPr lang="hr-HR" sz="2400" dirty="0">
                <a:hlinkClick r:id="rId4"/>
              </a:rPr>
              <a:t>https://cisok.hr/</a:t>
            </a:r>
            <a:endParaRPr lang="hr-HR" sz="2400" dirty="0"/>
          </a:p>
          <a:p>
            <a:pPr marL="0" indent="0">
              <a:buNone/>
            </a:pPr>
            <a:endParaRPr lang="hr-HR" sz="2400" dirty="0"/>
          </a:p>
          <a:p>
            <a:endParaRPr lang="hr-HR" sz="2400"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6"/>
          <a:stretch>
            <a:fillRect/>
          </a:stretch>
        </p:blipFill>
        <p:spPr>
          <a:xfrm>
            <a:off x="5580112" y="4509120"/>
            <a:ext cx="2225516" cy="2045936"/>
          </a:xfrm>
          <a:prstGeom prst="rect">
            <a:avLst/>
          </a:prstGeom>
        </p:spPr>
      </p:pic>
    </p:spTree>
    <p:extLst>
      <p:ext uri="{BB962C8B-B14F-4D97-AF65-F5344CB8AC3E}">
        <p14:creationId xmlns:p14="http://schemas.microsoft.com/office/powerpoint/2010/main" val="394804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548680"/>
            <a:ext cx="8229600" cy="1570186"/>
          </a:xfrm>
        </p:spPr>
        <p:txBody>
          <a:bodyPr/>
          <a:lstStyle/>
          <a:p>
            <a:r>
              <a:rPr lang="hr-HR" sz="3600" b="1" dirty="0">
                <a:solidFill>
                  <a:srgbClr val="00B0F0"/>
                </a:solidFill>
              </a:rPr>
              <a:t>TKO DAJE STIPENDIJE?</a:t>
            </a:r>
            <a:br>
              <a:rPr lang="hr-HR" sz="3600" b="1" dirty="0">
                <a:solidFill>
                  <a:srgbClr val="00B0F0"/>
                </a:solidFill>
              </a:rPr>
            </a:br>
            <a:br>
              <a:rPr lang="hr-HR" sz="3600" b="1" dirty="0">
                <a:solidFill>
                  <a:srgbClr val="00B0F0"/>
                </a:solidFill>
              </a:rPr>
            </a:br>
            <a:r>
              <a:rPr lang="hr-HR" sz="1400" dirty="0"/>
              <a:t>Svake školske godine gradovi, općine, županije, obrtničke komore, zaklade, poslodavci i dr. dodjeljuju učenicima stipendije za nastavak školovanja u srednjim školama.</a:t>
            </a:r>
          </a:p>
        </p:txBody>
      </p:sp>
      <p:pic>
        <p:nvPicPr>
          <p:cNvPr id="1026" name="Picture 2" descr="C:\Users\Josipa\Desktop\grad-zagreb-logo.png"/>
          <p:cNvPicPr>
            <a:picLocks noChangeAspect="1" noChangeArrowheads="1"/>
          </p:cNvPicPr>
          <p:nvPr/>
        </p:nvPicPr>
        <p:blipFill>
          <a:blip r:embed="rId2" cstate="print"/>
          <a:srcRect/>
          <a:stretch>
            <a:fillRect/>
          </a:stretch>
        </p:blipFill>
        <p:spPr bwMode="auto">
          <a:xfrm>
            <a:off x="4355976" y="2301827"/>
            <a:ext cx="3090414" cy="1368152"/>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4383277"/>
            <a:ext cx="1524000" cy="952500"/>
          </a:xfrm>
          <a:prstGeom prst="rect">
            <a:avLst/>
          </a:prstGeom>
        </p:spPr>
      </p:pic>
      <p:sp>
        <p:nvSpPr>
          <p:cNvPr id="5" name="TextBox 4"/>
          <p:cNvSpPr txBox="1"/>
          <p:nvPr/>
        </p:nvSpPr>
        <p:spPr>
          <a:xfrm>
            <a:off x="827584" y="2697073"/>
            <a:ext cx="2592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1" i="0" u="none" strike="noStrike" kern="1200" cap="none" spc="0" normalizeH="0" baseline="0" noProof="0" dirty="0">
                <a:ln>
                  <a:noFill/>
                </a:ln>
                <a:solidFill>
                  <a:prstClr val="black"/>
                </a:solidFill>
                <a:effectLst/>
                <a:uLnTx/>
                <a:uFillTx/>
                <a:latin typeface="Arial"/>
                <a:ea typeface="+mn-ea"/>
                <a:cs typeface="+mn-cs"/>
              </a:rPr>
              <a:t>POSLODAVCI</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3707259"/>
            <a:ext cx="2086266" cy="1905266"/>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6"/>
          <a:stretch>
            <a:fillRect/>
          </a:stretch>
        </p:blipFill>
        <p:spPr>
          <a:xfrm>
            <a:off x="3131840" y="4291388"/>
            <a:ext cx="3305636" cy="895475"/>
          </a:xfrm>
          <a:prstGeom prst="rect">
            <a:avLst/>
          </a:prstGeom>
        </p:spPr>
      </p:pic>
    </p:spTree>
    <p:extLst>
      <p:ext uri="{BB962C8B-B14F-4D97-AF65-F5344CB8AC3E}">
        <p14:creationId xmlns:p14="http://schemas.microsoft.com/office/powerpoint/2010/main" val="1382953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003232" cy="936104"/>
          </a:xfrm>
        </p:spPr>
        <p:txBody>
          <a:bodyPr/>
          <a:lstStyle/>
          <a:p>
            <a:r>
              <a:rPr lang="hr-HR" sz="2400" b="1" dirty="0">
                <a:solidFill>
                  <a:srgbClr val="00B0F0"/>
                </a:solidFill>
              </a:rPr>
              <a:t>Deficitarna zanimanja za potrebe obrtništva za koja je Grad Zagreb stipendirao učenike </a:t>
            </a:r>
            <a:r>
              <a:rPr lang="hr-HR" sz="2400" b="1" u="sng" dirty="0">
                <a:solidFill>
                  <a:srgbClr val="00B0F0"/>
                </a:solidFill>
              </a:rPr>
              <a:t>2022./2023.</a:t>
            </a:r>
          </a:p>
        </p:txBody>
      </p:sp>
      <p:sp>
        <p:nvSpPr>
          <p:cNvPr id="3" name="Content Placeholder 2"/>
          <p:cNvSpPr>
            <a:spLocks noGrp="1"/>
          </p:cNvSpPr>
          <p:nvPr>
            <p:ph idx="1"/>
          </p:nvPr>
        </p:nvSpPr>
        <p:spPr>
          <a:xfrm>
            <a:off x="467544" y="1855703"/>
            <a:ext cx="8676456" cy="4968552"/>
          </a:xfrm>
        </p:spPr>
        <p:txBody>
          <a:bodyPr numCol="2"/>
          <a:lstStyle/>
          <a:p>
            <a:r>
              <a:rPr lang="hr-HR" sz="2000" dirty="0"/>
              <a:t>Alatničar</a:t>
            </a:r>
          </a:p>
          <a:p>
            <a:r>
              <a:rPr lang="hr-HR" sz="2000" dirty="0"/>
              <a:t>Armirač </a:t>
            </a:r>
          </a:p>
          <a:p>
            <a:r>
              <a:rPr lang="hr-HR" sz="2000" dirty="0"/>
              <a:t>Autolakirer </a:t>
            </a:r>
          </a:p>
          <a:p>
            <a:r>
              <a:rPr lang="hr-HR" sz="2000" dirty="0"/>
              <a:t>Autolimar </a:t>
            </a:r>
          </a:p>
          <a:p>
            <a:r>
              <a:rPr lang="hr-HR" sz="2000" dirty="0"/>
              <a:t>Bravar</a:t>
            </a:r>
          </a:p>
          <a:p>
            <a:r>
              <a:rPr lang="hr-HR" sz="2000" dirty="0"/>
              <a:t>Cvjećar</a:t>
            </a:r>
          </a:p>
          <a:p>
            <a:r>
              <a:rPr lang="hr-HR" sz="2000" dirty="0"/>
              <a:t>Dimnjačar </a:t>
            </a:r>
          </a:p>
          <a:p>
            <a:r>
              <a:rPr lang="hr-HR" sz="2000" dirty="0"/>
              <a:t>Elektroinstalater</a:t>
            </a:r>
          </a:p>
          <a:p>
            <a:r>
              <a:rPr lang="hr-HR" sz="2000" dirty="0"/>
              <a:t>Elektroničar-mehaničar</a:t>
            </a:r>
          </a:p>
          <a:p>
            <a:r>
              <a:rPr lang="hr-HR" sz="2000" dirty="0"/>
              <a:t>Fasader</a:t>
            </a:r>
          </a:p>
          <a:p>
            <a:r>
              <a:rPr lang="hr-HR" sz="2000" dirty="0"/>
              <a:t>Instalater kućnih instalacija</a:t>
            </a:r>
          </a:p>
          <a:p>
            <a:r>
              <a:rPr lang="hr-HR" sz="2000" dirty="0"/>
              <a:t>Keramičar-oblagač</a:t>
            </a:r>
          </a:p>
          <a:p>
            <a:endParaRPr lang="hr-HR" sz="2000" dirty="0"/>
          </a:p>
          <a:p>
            <a:r>
              <a:rPr lang="hr-HR" sz="2000" dirty="0"/>
              <a:t>Krojač</a:t>
            </a:r>
          </a:p>
          <a:p>
            <a:r>
              <a:rPr lang="hr-HR" sz="2000" dirty="0"/>
              <a:t>Krovopokrivač i </a:t>
            </a:r>
            <a:r>
              <a:rPr lang="hr-HR" sz="2000" dirty="0" err="1"/>
              <a:t>izolater</a:t>
            </a:r>
            <a:endParaRPr lang="hr-HR" sz="2000" dirty="0"/>
          </a:p>
          <a:p>
            <a:r>
              <a:rPr lang="hr-HR" sz="2000" dirty="0"/>
              <a:t>Ličilac-soboslikar</a:t>
            </a:r>
          </a:p>
          <a:p>
            <a:r>
              <a:rPr lang="hr-HR" sz="2000" dirty="0"/>
              <a:t>Mesar</a:t>
            </a:r>
          </a:p>
          <a:p>
            <a:r>
              <a:rPr lang="hr-HR" sz="2000" dirty="0"/>
              <a:t>Pekar</a:t>
            </a:r>
          </a:p>
          <a:p>
            <a:r>
              <a:rPr lang="hr-HR" sz="2000" dirty="0" err="1"/>
              <a:t>Plinoinstalater</a:t>
            </a:r>
            <a:endParaRPr lang="hr-HR" sz="2000" dirty="0"/>
          </a:p>
          <a:p>
            <a:r>
              <a:rPr lang="hr-HR" sz="2000" dirty="0" err="1"/>
              <a:t>Podopolagač</a:t>
            </a:r>
            <a:endParaRPr lang="hr-HR" sz="2000" dirty="0"/>
          </a:p>
          <a:p>
            <a:r>
              <a:rPr lang="hr-HR" sz="2000" dirty="0"/>
              <a:t>Staklar</a:t>
            </a:r>
          </a:p>
          <a:p>
            <a:r>
              <a:rPr lang="hr-HR" sz="2000" dirty="0"/>
              <a:t>Tesar</a:t>
            </a:r>
          </a:p>
          <a:p>
            <a:r>
              <a:rPr lang="hr-HR" sz="2000" dirty="0"/>
              <a:t>tokar</a:t>
            </a:r>
          </a:p>
          <a:p>
            <a:r>
              <a:rPr lang="hr-HR" sz="2000" dirty="0"/>
              <a:t>Vodoinstalater</a:t>
            </a:r>
          </a:p>
          <a:p>
            <a:r>
              <a:rPr lang="hr-HR" sz="2000" dirty="0"/>
              <a:t>Zidar</a:t>
            </a:r>
          </a:p>
        </p:txBody>
      </p:sp>
      <p:pic>
        <p:nvPicPr>
          <p:cNvPr id="5124" name="Picture 4" descr="Obrtnička škola Split - Kroja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276872"/>
            <a:ext cx="937076" cy="13358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Zidar :: Ja sam u Obrtničkoj, dođi i 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589240"/>
            <a:ext cx="193663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26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br>
              <a:rPr lang="hr-HR" b="1" dirty="0">
                <a:solidFill>
                  <a:srgbClr val="00B0F0"/>
                </a:solidFill>
              </a:rPr>
            </a:br>
            <a:r>
              <a:rPr lang="hr-HR" sz="4000" b="1" dirty="0">
                <a:solidFill>
                  <a:srgbClr val="00B0F0"/>
                </a:solidFill>
              </a:rPr>
              <a:t>Usluge Centra namijenjene učenicima osmih razreda:</a:t>
            </a:r>
          </a:p>
        </p:txBody>
      </p:sp>
      <p:sp>
        <p:nvSpPr>
          <p:cNvPr id="3" name="Content Placeholder 2"/>
          <p:cNvSpPr>
            <a:spLocks noGrp="1"/>
          </p:cNvSpPr>
          <p:nvPr>
            <p:ph idx="1"/>
          </p:nvPr>
        </p:nvSpPr>
        <p:spPr>
          <a:xfrm>
            <a:off x="457200" y="1600200"/>
            <a:ext cx="8229600" cy="4925144"/>
          </a:xfrm>
        </p:spPr>
        <p:txBody>
          <a:bodyPr/>
          <a:lstStyle/>
          <a:p>
            <a:pPr marL="0" indent="0">
              <a:buNone/>
            </a:pPr>
            <a:r>
              <a:rPr lang="hr-HR" sz="2400" dirty="0"/>
              <a:t>Individualno informiranje i savjetovanje:</a:t>
            </a:r>
          </a:p>
          <a:p>
            <a:pPr>
              <a:buFont typeface="Arial" panose="020B0604020202020204" pitchFamily="34" charset="0"/>
              <a:buChar char="•"/>
            </a:pPr>
            <a:r>
              <a:rPr lang="hr-HR" sz="2400" dirty="0"/>
              <a:t>opisi zanimanja, info materijali o školama, obrazovnim programima</a:t>
            </a:r>
          </a:p>
          <a:p>
            <a:pPr>
              <a:buFont typeface="Arial" panose="020B0604020202020204" pitchFamily="34" charset="0"/>
              <a:buChar char="•"/>
            </a:pPr>
            <a:r>
              <a:rPr lang="hr-HR" sz="2400" dirty="0"/>
              <a:t>informacije o uvjetima upisa u srednje škole</a:t>
            </a:r>
          </a:p>
          <a:p>
            <a:pPr>
              <a:buFont typeface="Arial" panose="020B0604020202020204" pitchFamily="34" charset="0"/>
              <a:buChar char="•"/>
            </a:pPr>
            <a:r>
              <a:rPr lang="hr-HR" sz="2400" dirty="0"/>
              <a:t>informacije o deficitarnim zanimanjima</a:t>
            </a:r>
          </a:p>
          <a:p>
            <a:pPr>
              <a:buFont typeface="Arial" panose="020B0604020202020204" pitchFamily="34" charset="0"/>
              <a:buChar char="•"/>
            </a:pPr>
            <a:r>
              <a:rPr lang="hr-HR" sz="2400" dirty="0"/>
              <a:t>informacije o </a:t>
            </a:r>
            <a:r>
              <a:rPr lang="hr-HR" sz="2400" dirty="0" err="1"/>
              <a:t>zapošljivosti</a:t>
            </a:r>
            <a:r>
              <a:rPr lang="hr-HR" sz="2400" dirty="0"/>
              <a:t> pojedinih zanimanja</a:t>
            </a:r>
          </a:p>
        </p:txBody>
      </p:sp>
      <p:pic>
        <p:nvPicPr>
          <p:cNvPr id="7170" name="Picture 2" descr="Informadur - Profesionalno usmjeravanje učenika osnovnih škola u CISOK-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638756"/>
            <a:ext cx="3657046" cy="2069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321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l="13464" t="3918" r="14629"/>
          <a:stretch>
            <a:fillRect/>
          </a:stretch>
        </p:blipFill>
        <p:spPr bwMode="auto">
          <a:xfrm>
            <a:off x="395288" y="4581525"/>
            <a:ext cx="230346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r="-3110" b="12451"/>
          <a:stretch>
            <a:fillRect/>
          </a:stretch>
        </p:blipFill>
        <p:spPr bwMode="auto">
          <a:xfrm>
            <a:off x="6729123" y="3833942"/>
            <a:ext cx="2267298" cy="302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1312689" y="836712"/>
            <a:ext cx="6553200" cy="863600"/>
          </a:xfrm>
          <a:prstGeom prst="rect">
            <a:avLst/>
          </a:prstGeom>
          <a:noFill/>
          <a:ln w="9525">
            <a:noFill/>
            <a:miter lim="800000"/>
            <a:headEnd/>
            <a:tailEnd/>
          </a:ln>
        </p:spPr>
        <p:txBody>
          <a:bodyPr>
            <a:normAutofit fontScale="4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90000"/>
              </a:lnSpc>
              <a:buFont typeface="Arial" charset="0"/>
              <a:buNone/>
              <a:defRPr/>
            </a:pPr>
            <a:endParaRPr lang="hr-HR" dirty="0">
              <a:solidFill>
                <a:srgbClr val="3399FF"/>
              </a:solidFill>
            </a:endParaRPr>
          </a:p>
          <a:p>
            <a:pPr marL="0" indent="0" algn="ctr" eaLnBrk="1" hangingPunct="1">
              <a:lnSpc>
                <a:spcPct val="90000"/>
              </a:lnSpc>
              <a:buFont typeface="Arial" charset="0"/>
              <a:buNone/>
              <a:defRPr/>
            </a:pPr>
            <a:r>
              <a:rPr lang="hr-HR" sz="9300" b="1" dirty="0">
                <a:solidFill>
                  <a:srgbClr val="00B0F0"/>
                </a:solidFill>
              </a:rPr>
              <a:t>HVALA NA PAŽNJI</a:t>
            </a:r>
            <a:r>
              <a:rPr lang="en-US" sz="9300" b="1" dirty="0">
                <a:solidFill>
                  <a:srgbClr val="00B0F0"/>
                </a:solidFill>
              </a:rPr>
              <a:t> </a:t>
            </a:r>
            <a:r>
              <a:rPr lang="hr-HR" sz="9300" b="1" dirty="0">
                <a:solidFill>
                  <a:srgbClr val="00B0F0"/>
                </a:solidFill>
              </a:rPr>
              <a:t>!</a:t>
            </a:r>
          </a:p>
          <a:p>
            <a:pPr marL="0" indent="0" eaLnBrk="1" hangingPunct="1">
              <a:lnSpc>
                <a:spcPct val="90000"/>
              </a:lnSpc>
              <a:buFont typeface="Arial" charset="0"/>
              <a:buNone/>
              <a:defRPr/>
            </a:pPr>
            <a:endParaRPr lang="hr-HR" sz="24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a:off x="616959" y="2269115"/>
            <a:ext cx="3456732" cy="1743607"/>
          </a:xfrm>
          <a:prstGeom prst="rect">
            <a:avLst/>
          </a:prstGeom>
        </p:spPr>
      </p:pic>
      <p:pic>
        <p:nvPicPr>
          <p:cNvPr id="3" name="Picture 2"/>
          <p:cNvPicPr>
            <a:picLocks noChangeAspect="1"/>
          </p:cNvPicPr>
          <p:nvPr/>
        </p:nvPicPr>
        <p:blipFill>
          <a:blip r:embed="rId6"/>
          <a:stretch>
            <a:fillRect/>
          </a:stretch>
        </p:blipFill>
        <p:spPr>
          <a:xfrm>
            <a:off x="4406040" y="2267445"/>
            <a:ext cx="3456732" cy="1743607"/>
          </a:xfrm>
          <a:prstGeom prst="rect">
            <a:avLst/>
          </a:prstGeom>
        </p:spPr>
      </p:pic>
    </p:spTree>
    <p:extLst>
      <p:ext uri="{BB962C8B-B14F-4D97-AF65-F5344CB8AC3E}">
        <p14:creationId xmlns:p14="http://schemas.microsoft.com/office/powerpoint/2010/main" val="324561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hr-HR" sz="3600" b="1" dirty="0">
                <a:solidFill>
                  <a:srgbClr val="00B0F0"/>
                </a:solidFill>
              </a:rPr>
            </a:br>
            <a:r>
              <a:rPr lang="hr-HR" sz="3600" b="1" dirty="0">
                <a:solidFill>
                  <a:srgbClr val="00B0F0"/>
                </a:solidFill>
              </a:rPr>
              <a:t>TRŽIŠTE RADA</a:t>
            </a:r>
            <a:endParaRPr lang="hr-HR" sz="3600" dirty="0"/>
          </a:p>
        </p:txBody>
      </p:sp>
      <p:sp>
        <p:nvSpPr>
          <p:cNvPr id="3" name="Content Placeholder 2"/>
          <p:cNvSpPr>
            <a:spLocks noGrp="1"/>
          </p:cNvSpPr>
          <p:nvPr>
            <p:ph idx="1"/>
          </p:nvPr>
        </p:nvSpPr>
        <p:spPr/>
        <p:txBody>
          <a:bodyPr/>
          <a:lstStyle/>
          <a:p>
            <a:endParaRPr lang="hr-HR" sz="2400" dirty="0"/>
          </a:p>
          <a:p>
            <a:r>
              <a:rPr lang="hr-HR" sz="2400" dirty="0"/>
              <a:t>Tržište rada skupni je naziv za informacije o radu</a:t>
            </a:r>
          </a:p>
          <a:p>
            <a:r>
              <a:rPr lang="hr-HR" sz="2400" dirty="0"/>
              <a:t>može se definirati kao mjesto gdje se susreće ponuda i potražnja ljudskog rada - ljudi koji traže posao (radnici) i organizacija koji zapošljavaju (poslodavci)</a:t>
            </a:r>
          </a:p>
          <a:p>
            <a:r>
              <a:rPr lang="hr-HR" sz="2400" dirty="0"/>
              <a:t>Na </a:t>
            </a:r>
            <a:r>
              <a:rPr lang="hr-HR" sz="2400" dirty="0">
                <a:hlinkClick r:id="rId2"/>
              </a:rPr>
              <a:t>www.cisok.hr</a:t>
            </a:r>
            <a:r>
              <a:rPr lang="hr-HR" sz="2400" dirty="0"/>
              <a:t> možete pronaći raznolike alate za pretraživanje informacija o tržištu rada.</a:t>
            </a:r>
          </a:p>
          <a:p>
            <a:r>
              <a:rPr lang="hr-HR" sz="2400" dirty="0"/>
              <a:t>Ispitivanje mogućnosti zapošljavanja izrazito je važan korak u procesu donošenja odluke o izboru budućeg zanimanja. </a:t>
            </a:r>
          </a:p>
          <a:p>
            <a:endParaRPr lang="hr-HR"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44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600" b="1" dirty="0">
                <a:solidFill>
                  <a:srgbClr val="00B0F0"/>
                </a:solidFill>
              </a:rPr>
              <a:t>TRŽIŠTE RADA</a:t>
            </a:r>
            <a:endParaRPr lang="hr-HR" sz="3600" dirty="0"/>
          </a:p>
        </p:txBody>
      </p:sp>
      <p:sp>
        <p:nvSpPr>
          <p:cNvPr id="3" name="Content Placeholder 2"/>
          <p:cNvSpPr>
            <a:spLocks noGrp="1"/>
          </p:cNvSpPr>
          <p:nvPr>
            <p:ph idx="1"/>
          </p:nvPr>
        </p:nvSpPr>
        <p:spPr/>
        <p:txBody>
          <a:bodyPr/>
          <a:lstStyle/>
          <a:p>
            <a:r>
              <a:rPr lang="hr-HR" sz="1800" dirty="0"/>
              <a:t>Gdje se možete zaposliti po završetku školovanja? Koja poduzeća u vašem okruženju zapošljavaju osobe određenih zanimanja? </a:t>
            </a:r>
          </a:p>
          <a:p>
            <a:r>
              <a:rPr lang="hr-HR" sz="1800" dirty="0"/>
              <a:t>Stanje na tržištu </a:t>
            </a:r>
            <a:r>
              <a:rPr lang="hr-HR" sz="1800" b="1" dirty="0"/>
              <a:t>stalno se mijenja </a:t>
            </a:r>
            <a:r>
              <a:rPr lang="hr-HR" sz="1800" dirty="0"/>
              <a:t>uslijed razvoja novih tehnologija pa neka zanimanja postaju manje </a:t>
            </a:r>
            <a:r>
              <a:rPr lang="hr-HR" sz="1800" dirty="0" err="1"/>
              <a:t>zapošljiva</a:t>
            </a:r>
            <a:r>
              <a:rPr lang="hr-HR" sz="1800" dirty="0"/>
              <a:t>, a u nekima se lakše zaposliti. </a:t>
            </a:r>
          </a:p>
          <a:p>
            <a:pPr marL="0" indent="0">
              <a:buNone/>
            </a:pPr>
            <a:endParaRPr lang="hr-HR" sz="1800" dirty="0"/>
          </a:p>
          <a:p>
            <a:pPr marL="0" indent="0">
              <a:buNone/>
            </a:pPr>
            <a:r>
              <a:rPr lang="hr-HR" sz="1800" dirty="0"/>
              <a:t>Republika Hrvatska – postotak nezaposlenih mladih od 15 do 24 godine (onih koji aktivno traže posao)</a:t>
            </a:r>
          </a:p>
          <a:p>
            <a:pPr marL="0" indent="0">
              <a:buNone/>
            </a:pPr>
            <a:endParaRPr lang="hr-HR" sz="1800" dirty="0"/>
          </a:p>
          <a:p>
            <a:pPr marL="0" indent="0">
              <a:buNone/>
            </a:pPr>
            <a:endParaRPr lang="hr-HR" sz="1800" dirty="0"/>
          </a:p>
          <a:p>
            <a:pPr marL="0" indent="0">
              <a:buNone/>
            </a:pPr>
            <a:endParaRPr lang="hr-HR" sz="1800" dirty="0"/>
          </a:p>
          <a:p>
            <a:pPr marL="0" indent="0">
              <a:buNone/>
            </a:pPr>
            <a:endParaRPr lang="hr-HR" sz="1800" dirty="0"/>
          </a:p>
          <a:p>
            <a:pPr marL="0" indent="0">
              <a:buNone/>
            </a:pPr>
            <a:endParaRPr lang="hr-HR" sz="1800" dirty="0"/>
          </a:p>
          <a:p>
            <a:pPr marL="0" indent="0">
              <a:buNone/>
            </a:pPr>
            <a:endParaRPr lang="hr-HR" sz="1800" dirty="0"/>
          </a:p>
          <a:p>
            <a:pPr marL="0" indent="0">
              <a:buNone/>
            </a:pPr>
            <a:endParaRPr lang="hr-HR" sz="1800" dirty="0"/>
          </a:p>
          <a:p>
            <a:pPr marL="0" indent="0">
              <a:buNone/>
            </a:pPr>
            <a:r>
              <a:rPr lang="hr-HR" sz="1800" dirty="0"/>
              <a:t>Izvor: </a:t>
            </a:r>
            <a:r>
              <a:rPr lang="hr-HR" sz="1800" dirty="0" err="1"/>
              <a:t>Eurostat</a:t>
            </a:r>
            <a:endParaRPr lang="hr-HR"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1635960" y="3717032"/>
            <a:ext cx="4792543" cy="2224164"/>
          </a:xfrm>
          <a:prstGeom prst="rect">
            <a:avLst/>
          </a:prstGeom>
        </p:spPr>
      </p:pic>
    </p:spTree>
    <p:extLst>
      <p:ext uri="{BB962C8B-B14F-4D97-AF65-F5344CB8AC3E}">
        <p14:creationId xmlns:p14="http://schemas.microsoft.com/office/powerpoint/2010/main" val="326229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8229600" cy="979512"/>
          </a:xfrm>
        </p:spPr>
        <p:txBody>
          <a:bodyPr/>
          <a:lstStyle/>
          <a:p>
            <a:r>
              <a:rPr lang="hr-HR" sz="3600" b="1" dirty="0">
                <a:solidFill>
                  <a:srgbClr val="00B0F0"/>
                </a:solidFill>
              </a:rPr>
              <a:t>www.cisok.hr</a:t>
            </a:r>
            <a:endParaRPr lang="hr-HR" sz="3600" dirty="0"/>
          </a:p>
        </p:txBody>
      </p:sp>
      <p:pic>
        <p:nvPicPr>
          <p:cNvPr id="6" name="Content Placeholder 5"/>
          <p:cNvPicPr>
            <a:picLocks noGrp="1" noChangeAspect="1"/>
          </p:cNvPicPr>
          <p:nvPr>
            <p:ph idx="1"/>
          </p:nvPr>
        </p:nvPicPr>
        <p:blipFill>
          <a:blip r:embed="rId2"/>
          <a:stretch>
            <a:fillRect/>
          </a:stretch>
        </p:blipFill>
        <p:spPr>
          <a:xfrm>
            <a:off x="1331640" y="1772816"/>
            <a:ext cx="5761219" cy="2432515"/>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stretch>
            <a:fillRect/>
          </a:stretch>
        </p:blipFill>
        <p:spPr>
          <a:xfrm>
            <a:off x="1200200" y="4176395"/>
            <a:ext cx="5761219" cy="2139881"/>
          </a:xfrm>
          <a:prstGeom prst="rect">
            <a:avLst/>
          </a:prstGeom>
        </p:spPr>
      </p:pic>
    </p:spTree>
    <p:extLst>
      <p:ext uri="{BB962C8B-B14F-4D97-AF65-F5344CB8AC3E}">
        <p14:creationId xmlns:p14="http://schemas.microsoft.com/office/powerpoint/2010/main" val="153932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600" b="1" dirty="0">
                <a:solidFill>
                  <a:srgbClr val="00B0F0"/>
                </a:solidFill>
              </a:rPr>
              <a:t>STATISTIKA ON-LINE</a:t>
            </a:r>
          </a:p>
        </p:txBody>
      </p:sp>
      <p:sp>
        <p:nvSpPr>
          <p:cNvPr id="3" name="Content Placeholder 2"/>
          <p:cNvSpPr>
            <a:spLocks noGrp="1"/>
          </p:cNvSpPr>
          <p:nvPr>
            <p:ph idx="1"/>
          </p:nvPr>
        </p:nvSpPr>
        <p:spPr/>
        <p:txBody>
          <a:bodyPr/>
          <a:lstStyle/>
          <a:p>
            <a:r>
              <a:rPr lang="hr-HR" sz="2400" dirty="0"/>
              <a:t>www.statistika.hzz.hr </a:t>
            </a:r>
          </a:p>
          <a:p>
            <a:r>
              <a:rPr lang="hr-HR" sz="2400" dirty="0"/>
              <a:t>Najveća baza podataka koja uključuje statističke podatke iz područja tržišta rada koji se odnose na registriranu nezaposlenost, zapošljavanje s evidencije nezaposlenih osoba i slobodna radna mjesta</a:t>
            </a:r>
          </a:p>
        </p:txBody>
      </p:sp>
      <p:pic>
        <p:nvPicPr>
          <p:cNvPr id="6" name="Picture 5"/>
          <p:cNvPicPr>
            <a:picLocks noChangeAspect="1"/>
          </p:cNvPicPr>
          <p:nvPr/>
        </p:nvPicPr>
        <p:blipFill>
          <a:blip r:embed="rId2"/>
          <a:stretch>
            <a:fillRect/>
          </a:stretch>
        </p:blipFill>
        <p:spPr>
          <a:xfrm>
            <a:off x="2483768" y="3645025"/>
            <a:ext cx="4536504" cy="2952328"/>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25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lstStyle/>
          <a:p>
            <a:r>
              <a:rPr lang="hr-HR" sz="3600" b="1" dirty="0">
                <a:solidFill>
                  <a:srgbClr val="00B0F0"/>
                </a:solidFill>
              </a:rPr>
              <a:t>Primjer-medicinske sestre/tehničari</a:t>
            </a:r>
          </a:p>
        </p:txBody>
      </p:sp>
      <p:sp>
        <p:nvSpPr>
          <p:cNvPr id="3" name="Content Placeholder 2"/>
          <p:cNvSpPr>
            <a:spLocks noGrp="1"/>
          </p:cNvSpPr>
          <p:nvPr>
            <p:ph idx="1"/>
          </p:nvPr>
        </p:nvSpPr>
        <p:spPr/>
        <p:txBody>
          <a:bodyPr/>
          <a:lstStyle/>
          <a:p>
            <a:r>
              <a:rPr lang="hr-HR" sz="2400" dirty="0"/>
              <a:t>Broj </a:t>
            </a:r>
            <a:r>
              <a:rPr lang="hr-HR" sz="2400" u="sng" dirty="0"/>
              <a:t>nezaposlenih</a:t>
            </a:r>
            <a:r>
              <a:rPr lang="hr-HR" sz="2400" dirty="0"/>
              <a:t> medicinskih sestara/tehničara prijavljenih na Hrvatski zavod za zapošljavanje</a:t>
            </a:r>
          </a:p>
          <a:p>
            <a:endParaRPr lang="hr-HR" dirty="0"/>
          </a:p>
          <a:p>
            <a:endParaRPr lang="hr-HR" dirty="0"/>
          </a:p>
          <a:p>
            <a:pPr marL="0" indent="0">
              <a:buNone/>
            </a:pPr>
            <a:endParaRPr lang="hr-HR" sz="2400" dirty="0"/>
          </a:p>
          <a:p>
            <a:r>
              <a:rPr lang="hr-HR" sz="2400" dirty="0"/>
              <a:t>Broj </a:t>
            </a:r>
            <a:r>
              <a:rPr lang="hr-HR" sz="2400" u="sng" dirty="0"/>
              <a:t>oglašenih slobodnih radnih mjesta </a:t>
            </a:r>
            <a:r>
              <a:rPr lang="hr-HR" sz="2400" dirty="0"/>
              <a:t>za medicinske sestre/tehničare preko Hrvatskog zavoda za zapošljavanje</a:t>
            </a:r>
          </a:p>
        </p:txBody>
      </p:sp>
      <p:pic>
        <p:nvPicPr>
          <p:cNvPr id="5" name="Picture 4"/>
          <p:cNvPicPr>
            <a:picLocks noChangeAspect="1"/>
          </p:cNvPicPr>
          <p:nvPr/>
        </p:nvPicPr>
        <p:blipFill>
          <a:blip r:embed="rId2"/>
          <a:stretch>
            <a:fillRect/>
          </a:stretch>
        </p:blipFill>
        <p:spPr>
          <a:xfrm>
            <a:off x="2915816" y="2492896"/>
            <a:ext cx="2304256" cy="1420785"/>
          </a:xfrm>
          <a:prstGeom prst="rect">
            <a:avLst/>
          </a:prstGeom>
        </p:spPr>
      </p:pic>
      <p:pic>
        <p:nvPicPr>
          <p:cNvPr id="6" name="Picture 5"/>
          <p:cNvPicPr>
            <a:picLocks noChangeAspect="1"/>
          </p:cNvPicPr>
          <p:nvPr/>
        </p:nvPicPr>
        <p:blipFill>
          <a:blip r:embed="rId3"/>
          <a:stretch>
            <a:fillRect/>
          </a:stretch>
        </p:blipFill>
        <p:spPr>
          <a:xfrm>
            <a:off x="2915816" y="4941168"/>
            <a:ext cx="2408544" cy="144016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94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1224136"/>
          </a:xfrm>
        </p:spPr>
        <p:txBody>
          <a:bodyPr/>
          <a:lstStyle/>
          <a:p>
            <a:r>
              <a:rPr lang="hr-HR" sz="3200" b="1" dirty="0">
                <a:solidFill>
                  <a:srgbClr val="00B0F0"/>
                </a:solidFill>
              </a:rPr>
              <a:t>PREPORUKE ZA OBRAZOVNU UPISNU POLITIKU I POLITIKU STIPENDIRANJA</a:t>
            </a:r>
            <a:r>
              <a:rPr lang="hr-HR" sz="3200" dirty="0">
                <a:solidFill>
                  <a:srgbClr val="00B0F0"/>
                </a:solidFill>
              </a:rPr>
              <a:t> </a:t>
            </a:r>
            <a:r>
              <a:rPr lang="hr-HR" sz="2800" dirty="0">
                <a:solidFill>
                  <a:srgbClr val="00B0F0"/>
                </a:solidFill>
              </a:rPr>
              <a:t>(prosinac 2022., HZZ)</a:t>
            </a:r>
            <a:endParaRPr lang="hr-HR" sz="3200" dirty="0">
              <a:solidFill>
                <a:srgbClr val="00B0F0"/>
              </a:solidFill>
            </a:endParaRPr>
          </a:p>
        </p:txBody>
      </p:sp>
      <p:sp>
        <p:nvSpPr>
          <p:cNvPr id="3" name="Content Placeholder 2"/>
          <p:cNvSpPr>
            <a:spLocks noGrp="1"/>
          </p:cNvSpPr>
          <p:nvPr>
            <p:ph idx="1"/>
          </p:nvPr>
        </p:nvSpPr>
        <p:spPr>
          <a:xfrm>
            <a:off x="179512" y="2276873"/>
            <a:ext cx="8856984" cy="3312368"/>
          </a:xfrm>
        </p:spPr>
        <p:txBody>
          <a:bodyPr numCol="1"/>
          <a:lstStyle/>
          <a:p>
            <a:r>
              <a:rPr lang="hr-HR" sz="2400" dirty="0"/>
              <a:t>Obrazovni programi u kojima treba </a:t>
            </a:r>
            <a:r>
              <a:rPr lang="hr-HR" sz="2400" b="1" u="sng" dirty="0"/>
              <a:t>povećati ili smanjiti</a:t>
            </a:r>
            <a:r>
              <a:rPr lang="hr-HR" sz="2400" b="1" dirty="0"/>
              <a:t> </a:t>
            </a:r>
            <a:r>
              <a:rPr lang="hr-HR" sz="2400" dirty="0"/>
              <a:t>broj upisanih stipendiranih učenika/ studenata (deficitarni i suficitarni programi)</a:t>
            </a:r>
          </a:p>
          <a:p>
            <a:r>
              <a:rPr lang="hr-HR" sz="2400" dirty="0"/>
              <a:t>Dostupno na </a:t>
            </a:r>
            <a:r>
              <a:rPr lang="hr-HR" sz="2400" dirty="0">
                <a:hlinkClick r:id="rId2"/>
              </a:rPr>
              <a:t>http://www.hzz.hr/</a:t>
            </a:r>
            <a:r>
              <a:rPr lang="hr-HR" sz="2400" dirty="0"/>
              <a:t> → Publikacije (</a:t>
            </a:r>
            <a:r>
              <a:rPr lang="hr-HR" sz="2400" dirty="0">
                <a:hlinkClick r:id="rId3"/>
              </a:rPr>
              <a:t>Obrazovne – HZZ</a:t>
            </a:r>
            <a:r>
              <a:rPr lang="hr-HR" sz="2400" dirty="0"/>
              <a:t>)</a:t>
            </a:r>
          </a:p>
          <a:p>
            <a:r>
              <a:rPr lang="hr-HR" sz="2400" dirty="0"/>
              <a:t>Analize, prognoze i preporuke izrađene su na razini lokalnih tržišta rada</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693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860" y="228496"/>
            <a:ext cx="8229600" cy="1823224"/>
          </a:xfrm>
        </p:spPr>
        <p:txBody>
          <a:bodyPr/>
          <a:lstStyle/>
          <a:p>
            <a:r>
              <a:rPr lang="hr-HR" sz="2400" b="1" dirty="0">
                <a:solidFill>
                  <a:srgbClr val="00B0F0"/>
                </a:solidFill>
              </a:rPr>
              <a:t>Obrazovni programi u kojima treba povećati broj upisanih učenika (prosinac 2022.)- </a:t>
            </a:r>
            <a:r>
              <a:rPr lang="hr-HR" sz="2400" b="1" u="sng" dirty="0">
                <a:solidFill>
                  <a:srgbClr val="00B0F0"/>
                </a:solidFill>
              </a:rPr>
              <a:t>deficitarna</a:t>
            </a:r>
            <a:r>
              <a:rPr lang="hr-HR" sz="2400" b="1" dirty="0">
                <a:solidFill>
                  <a:srgbClr val="00B0F0"/>
                </a:solidFill>
              </a:rPr>
              <a:t> </a:t>
            </a:r>
            <a:r>
              <a:rPr lang="hr-HR" sz="2400" b="1" u="sng" dirty="0">
                <a:solidFill>
                  <a:srgbClr val="00B0F0"/>
                </a:solidFill>
              </a:rPr>
              <a:t>zanimanja</a:t>
            </a:r>
            <a:r>
              <a:rPr lang="hr-HR" sz="2400" b="1" dirty="0">
                <a:solidFill>
                  <a:srgbClr val="00B0F0"/>
                </a:solidFill>
              </a:rPr>
              <a:t> za Grad Zagreb i Zagrebačku županiju</a:t>
            </a:r>
            <a:endParaRPr lang="hr-HR" sz="2400" dirty="0">
              <a:solidFill>
                <a:srgbClr val="00B0F0"/>
              </a:solidFill>
            </a:endParaRPr>
          </a:p>
        </p:txBody>
      </p:sp>
      <p:sp>
        <p:nvSpPr>
          <p:cNvPr id="3" name="Content Placeholder 2"/>
          <p:cNvSpPr>
            <a:spLocks noGrp="1"/>
          </p:cNvSpPr>
          <p:nvPr>
            <p:ph idx="1"/>
          </p:nvPr>
        </p:nvSpPr>
        <p:spPr>
          <a:xfrm>
            <a:off x="539552" y="1844824"/>
            <a:ext cx="8229600" cy="4886003"/>
          </a:xfrm>
        </p:spPr>
        <p:txBody>
          <a:bodyPr/>
          <a:lstStyle/>
          <a:p>
            <a:pPr>
              <a:buFont typeface="Wingdings" panose="05000000000000000000" pitchFamily="2" charset="2"/>
              <a:buChar char="Ø"/>
            </a:pPr>
            <a:r>
              <a:rPr lang="hr-HR" sz="1800" u="sng" dirty="0"/>
              <a:t>Trogodišnji programi</a:t>
            </a:r>
            <a:r>
              <a:rPr lang="hr-HR" sz="1800" dirty="0"/>
              <a:t>:</a:t>
            </a:r>
          </a:p>
          <a:p>
            <a:pPr marL="0" indent="0">
              <a:buNone/>
            </a:pPr>
            <a:r>
              <a:rPr lang="hr-HR" sz="1800" dirty="0"/>
              <a:t>Tesar, armirač, fasader, krovopokrivač, zidar, tokar, mesar, elektromonter, elektroinstalater, </a:t>
            </a:r>
            <a:r>
              <a:rPr lang="hr-HR" sz="1800" dirty="0" err="1"/>
              <a:t>automehatroničar</a:t>
            </a:r>
            <a:r>
              <a:rPr lang="hr-HR" sz="1800" dirty="0"/>
              <a:t>, rukovatelj samohodnim građevinskim strojevima, vozač, staklar, vodoinstalater, </a:t>
            </a:r>
            <a:r>
              <a:rPr lang="hr-HR" sz="1800" dirty="0" err="1"/>
              <a:t>plinoinstalater</a:t>
            </a:r>
            <a:r>
              <a:rPr lang="hr-HR" sz="1800" dirty="0"/>
              <a:t>, strojobravar, pekar, keramičar, limar, ličilac, instalater grijanja i klimatizacije, autolakirer, tapetar, autoelektričar, cvjećar, bravar, </a:t>
            </a:r>
            <a:r>
              <a:rPr lang="hr-HR" sz="1800" dirty="0" err="1"/>
              <a:t>podopolagač</a:t>
            </a:r>
            <a:r>
              <a:rPr lang="hr-HR" sz="1800" dirty="0"/>
              <a:t>, kuhar, konobar, slastičar, stolar, kozmetičar, dimnjačar, monter suhe gradnje, krojač, frizer, autolimar, pediker i klesar.</a:t>
            </a:r>
          </a:p>
          <a:p>
            <a:pPr marL="0" indent="0">
              <a:buNone/>
            </a:pPr>
            <a:endParaRPr lang="hr-HR" sz="1600" dirty="0"/>
          </a:p>
          <a:p>
            <a:pPr>
              <a:spcBef>
                <a:spcPts val="0"/>
              </a:spcBef>
              <a:buFont typeface="Wingdings" panose="05000000000000000000" pitchFamily="2" charset="2"/>
              <a:buChar char="Ø"/>
            </a:pPr>
            <a:r>
              <a:rPr lang="hr-HR" sz="1800" u="sng" dirty="0"/>
              <a:t>Četverogodišnji ili petogodišnji programi</a:t>
            </a:r>
            <a:r>
              <a:rPr lang="hr-HR" sz="1800" dirty="0"/>
              <a:t>:</a:t>
            </a:r>
          </a:p>
          <a:p>
            <a:pPr marL="0" indent="0">
              <a:spcBef>
                <a:spcPts val="0"/>
              </a:spcBef>
              <a:buNone/>
            </a:pPr>
            <a:r>
              <a:rPr lang="hr-HR" sz="1800" dirty="0"/>
              <a:t>Medicinska sestra, dentalni asistent, </a:t>
            </a:r>
          </a:p>
          <a:p>
            <a:pPr marL="0" indent="0">
              <a:spcBef>
                <a:spcPts val="0"/>
              </a:spcBef>
              <a:buNone/>
            </a:pPr>
            <a:r>
              <a:rPr lang="hr-HR" sz="1800" dirty="0"/>
              <a:t>zdravstveno laboratorijski tehničar,</a:t>
            </a:r>
          </a:p>
          <a:p>
            <a:pPr marL="0" indent="0">
              <a:spcBef>
                <a:spcPts val="0"/>
              </a:spcBef>
              <a:buNone/>
            </a:pPr>
            <a:r>
              <a:rPr lang="hr-HR" sz="1800" dirty="0"/>
              <a:t>i farmaceutski tehničar.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5580112" y="4293096"/>
            <a:ext cx="1971205" cy="2194698"/>
          </a:xfrm>
          <a:prstGeom prst="rect">
            <a:avLst/>
          </a:prstGeom>
        </p:spPr>
      </p:pic>
    </p:spTree>
    <p:extLst>
      <p:ext uri="{BB962C8B-B14F-4D97-AF65-F5344CB8AC3E}">
        <p14:creationId xmlns:p14="http://schemas.microsoft.com/office/powerpoint/2010/main" val="1521627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1942"/>
          </a:xfrm>
        </p:spPr>
        <p:txBody>
          <a:bodyPr/>
          <a:lstStyle/>
          <a:p>
            <a:r>
              <a:rPr lang="hr-HR" sz="2400" b="1" dirty="0">
                <a:solidFill>
                  <a:srgbClr val="00B0F0"/>
                </a:solidFill>
              </a:rPr>
              <a:t>Obrazovni programi u kojima treba smanjiti broj upisanih učenika (prosinac 2022.) - </a:t>
            </a:r>
            <a:r>
              <a:rPr lang="hr-HR" sz="2400" b="1" u="sng" dirty="0">
                <a:solidFill>
                  <a:srgbClr val="00B0F0"/>
                </a:solidFill>
              </a:rPr>
              <a:t>suficitarna zanimanja</a:t>
            </a:r>
            <a:r>
              <a:rPr lang="hr-HR" sz="2400" b="1" dirty="0">
                <a:solidFill>
                  <a:srgbClr val="00B0F0"/>
                </a:solidFill>
              </a:rPr>
              <a:t> za Grad zagreb i Zagrebačku županiju</a:t>
            </a:r>
            <a:endParaRPr lang="hr-HR" sz="2400" dirty="0"/>
          </a:p>
        </p:txBody>
      </p:sp>
      <p:sp>
        <p:nvSpPr>
          <p:cNvPr id="3" name="Content Placeholder 2"/>
          <p:cNvSpPr>
            <a:spLocks noGrp="1"/>
          </p:cNvSpPr>
          <p:nvPr>
            <p:ph idx="1"/>
          </p:nvPr>
        </p:nvSpPr>
        <p:spPr/>
        <p:txBody>
          <a:bodyPr/>
          <a:lstStyle/>
          <a:p>
            <a:pPr lvl="0">
              <a:buFont typeface="Wingdings" panose="05000000000000000000" pitchFamily="2" charset="2"/>
              <a:buChar char="Ø"/>
            </a:pPr>
            <a:endParaRPr lang="hr-HR" sz="1600" dirty="0">
              <a:solidFill>
                <a:prstClr val="black"/>
              </a:solidFill>
            </a:endParaRPr>
          </a:p>
          <a:p>
            <a:pPr lvl="0">
              <a:buFont typeface="Wingdings" panose="05000000000000000000" pitchFamily="2" charset="2"/>
              <a:buChar char="Ø"/>
            </a:pPr>
            <a:r>
              <a:rPr lang="hr-HR" sz="1800" u="sng" dirty="0">
                <a:solidFill>
                  <a:prstClr val="black"/>
                </a:solidFill>
              </a:rPr>
              <a:t>Trogodišnji programi</a:t>
            </a:r>
            <a:r>
              <a:rPr lang="hr-HR" sz="1800" dirty="0">
                <a:solidFill>
                  <a:prstClr val="black"/>
                </a:solidFill>
              </a:rPr>
              <a:t>:</a:t>
            </a:r>
            <a:endParaRPr lang="hr-HR" sz="1800" dirty="0"/>
          </a:p>
          <a:p>
            <a:pPr marL="0" lvl="0" indent="0">
              <a:buNone/>
            </a:pPr>
            <a:r>
              <a:rPr lang="hr-HR" sz="1800" dirty="0">
                <a:solidFill>
                  <a:prstClr val="black"/>
                </a:solidFill>
              </a:rPr>
              <a:t>Fotograf</a:t>
            </a:r>
          </a:p>
          <a:p>
            <a:pPr>
              <a:buFont typeface="Wingdings" panose="05000000000000000000" pitchFamily="2" charset="2"/>
              <a:buChar char="Ø"/>
            </a:pPr>
            <a:endParaRPr lang="hr-HR" sz="1800" dirty="0"/>
          </a:p>
          <a:p>
            <a:pPr>
              <a:buFont typeface="Wingdings" panose="05000000000000000000" pitchFamily="2" charset="2"/>
              <a:buChar char="Ø"/>
            </a:pPr>
            <a:endParaRPr lang="hr-HR" sz="1800" dirty="0"/>
          </a:p>
          <a:p>
            <a:pPr>
              <a:buFont typeface="Wingdings" panose="05000000000000000000" pitchFamily="2" charset="2"/>
              <a:buChar char="Ø"/>
            </a:pPr>
            <a:r>
              <a:rPr lang="hr-HR" sz="1800" u="sng" dirty="0"/>
              <a:t>Četverogodišnji ili petogodišnji programi</a:t>
            </a:r>
            <a:r>
              <a:rPr lang="hr-HR" sz="1800" dirty="0"/>
              <a:t>:</a:t>
            </a:r>
          </a:p>
          <a:p>
            <a:pPr marL="0" indent="0">
              <a:buNone/>
            </a:pPr>
            <a:r>
              <a:rPr lang="hr-HR" sz="1800" dirty="0"/>
              <a:t>Ekonomist, web dizajner, grafički urednik-dizajner, grafički tehničar pripreme, veterinarski tehničar, modni tehničar, dizajner odjeće, tehničar za logistiku i špediciju, hotelijersko-turistički tehničar.</a:t>
            </a:r>
          </a:p>
          <a:p>
            <a:pPr marL="0" lvl="0" indent="0">
              <a:buNone/>
            </a:pPr>
            <a:endParaRPr lang="hr-HR" sz="2000" dirty="0">
              <a:solidFill>
                <a:prstClr val="black"/>
              </a:solidFill>
            </a:endParaRPr>
          </a:p>
        </p:txBody>
      </p:sp>
      <p:pic>
        <p:nvPicPr>
          <p:cNvPr id="4" name="Picture 3"/>
          <p:cNvPicPr>
            <a:picLocks noChangeAspect="1"/>
          </p:cNvPicPr>
          <p:nvPr/>
        </p:nvPicPr>
        <p:blipFill>
          <a:blip r:embed="rId2"/>
          <a:stretch>
            <a:fillRect/>
          </a:stretch>
        </p:blipFill>
        <p:spPr>
          <a:xfrm>
            <a:off x="5132244" y="5017072"/>
            <a:ext cx="2267542" cy="1512167"/>
          </a:xfrm>
          <a:prstGeom prst="rect">
            <a:avLst/>
          </a:prstGeom>
        </p:spPr>
      </p:pic>
      <p:pic>
        <p:nvPicPr>
          <p:cNvPr id="1030" name="Picture 6" descr="https://images.pexels.com/photos/1728163/pexels-photo-1728163.jpeg?auto=compress&amp;cs=tinysrgb&amp;h=566.525&amp;fit=crop&amp;w=633.175&amp;dp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742040"/>
            <a:ext cx="1944216" cy="17415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stretch>
            <a:fillRect/>
          </a:stretch>
        </p:blipFill>
        <p:spPr>
          <a:xfrm>
            <a:off x="1691680" y="5017072"/>
            <a:ext cx="2241206" cy="1501299"/>
          </a:xfrm>
          <a:prstGeom prst="rect">
            <a:avLst/>
          </a:prstGeom>
        </p:spPr>
      </p:pic>
    </p:spTree>
    <p:extLst>
      <p:ext uri="{BB962C8B-B14F-4D97-AF65-F5344CB8AC3E}">
        <p14:creationId xmlns:p14="http://schemas.microsoft.com/office/powerpoint/2010/main" val="5472386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SOK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Presentation10</Template>
  <TotalTime>9764</TotalTime>
  <Words>661</Words>
  <Application>Microsoft Office PowerPoint</Application>
  <PresentationFormat>Prikaz na zaslonu (4:3)</PresentationFormat>
  <Paragraphs>96</Paragraphs>
  <Slides>14</Slides>
  <Notes>1</Notes>
  <HiddenSlides>0</HiddenSlides>
  <MMClips>0</MMClips>
  <ScaleCrop>false</ScaleCrop>
  <HeadingPairs>
    <vt:vector size="6" baseType="variant">
      <vt:variant>
        <vt:lpstr>Korišteni fontovi</vt:lpstr>
      </vt:variant>
      <vt:variant>
        <vt:i4>3</vt:i4>
      </vt:variant>
      <vt:variant>
        <vt:lpstr>Tema</vt:lpstr>
      </vt:variant>
      <vt:variant>
        <vt:i4>2</vt:i4>
      </vt:variant>
      <vt:variant>
        <vt:lpstr>Naslovi slajdova</vt:lpstr>
      </vt:variant>
      <vt:variant>
        <vt:i4>14</vt:i4>
      </vt:variant>
    </vt:vector>
  </HeadingPairs>
  <TitlesOfParts>
    <vt:vector size="19" baseType="lpstr">
      <vt:lpstr>Arial</vt:lpstr>
      <vt:lpstr>Calibri</vt:lpstr>
      <vt:lpstr>Wingdings</vt:lpstr>
      <vt:lpstr>1_Office Theme</vt:lpstr>
      <vt:lpstr>CISOK template</vt:lpstr>
      <vt:lpstr>Centar za informiranje i savjetovanje o karijeri  UPIS U SREDNJU ŠKOLU TRŽIŠTE RADA  (zapošljivost, deficitarna zanimanja, stipendije)</vt:lpstr>
      <vt:lpstr> TRŽIŠTE RADA</vt:lpstr>
      <vt:lpstr>TRŽIŠTE RADA</vt:lpstr>
      <vt:lpstr>www.cisok.hr</vt:lpstr>
      <vt:lpstr>STATISTIKA ON-LINE</vt:lpstr>
      <vt:lpstr>Primjer-medicinske sestre/tehničari</vt:lpstr>
      <vt:lpstr>PREPORUKE ZA OBRAZOVNU UPISNU POLITIKU I POLITIKU STIPENDIRANJA (prosinac 2022., HZZ)</vt:lpstr>
      <vt:lpstr>Obrazovni programi u kojima treba povećati broj upisanih učenika (prosinac 2022.)- deficitarna zanimanja za Grad Zagreb i Zagrebačku županiju</vt:lpstr>
      <vt:lpstr>Obrazovni programi u kojima treba smanjiti broj upisanih učenika (prosinac 2022.) - suficitarna zanimanja za Grad zagreb i Zagrebačku županiju</vt:lpstr>
      <vt:lpstr>STIPENDIJE</vt:lpstr>
      <vt:lpstr>TKO DAJE STIPENDIJE?  Svake školske godine gradovi, općine, županije, obrtničke komore, zaklade, poslodavci i dr. dodjeljuju učenicima stipendije za nastavak školovanja u srednjim školama.</vt:lpstr>
      <vt:lpstr>Deficitarna zanimanja za potrebe obrtništva za koja je Grad Zagreb stipendirao učenike 2022./2023.</vt:lpstr>
      <vt:lpstr> Usluge Centra namijenjene učenicima osmih razreda: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Centar za informiranje i savjetovanje o karijeri - CISOK</dc:title>
  <dc:creator>Helena Smoljo;Sanda.Kirasic@hzz.hr;Mateja.Tolj@hzz.hr;Irena.Majvald.Bjedov@hzz.hr</dc:creator>
  <cp:lastModifiedBy>Matea</cp:lastModifiedBy>
  <cp:revision>379</cp:revision>
  <dcterms:created xsi:type="dcterms:W3CDTF">2014-01-21T07:44:48Z</dcterms:created>
  <dcterms:modified xsi:type="dcterms:W3CDTF">2024-06-04T09:22:32Z</dcterms:modified>
</cp:coreProperties>
</file>